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7" r:id="rId1"/>
  </p:sldMasterIdLst>
  <p:notesMasterIdLst>
    <p:notesMasterId r:id="rId16"/>
  </p:notesMasterIdLst>
  <p:handoutMasterIdLst>
    <p:handoutMasterId r:id="rId17"/>
  </p:handoutMasterIdLst>
  <p:sldIdLst>
    <p:sldId id="257" r:id="rId2"/>
    <p:sldId id="256" r:id="rId3"/>
    <p:sldId id="297" r:id="rId4"/>
    <p:sldId id="300" r:id="rId5"/>
    <p:sldId id="281" r:id="rId6"/>
    <p:sldId id="301" r:id="rId7"/>
    <p:sldId id="287" r:id="rId8"/>
    <p:sldId id="288" r:id="rId9"/>
    <p:sldId id="289" r:id="rId10"/>
    <p:sldId id="302" r:id="rId11"/>
    <p:sldId id="291" r:id="rId12"/>
    <p:sldId id="292" r:id="rId13"/>
    <p:sldId id="294" r:id="rId14"/>
    <p:sldId id="295" r:id="rId15"/>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497"/>
  </p:normalViewPr>
  <p:slideViewPr>
    <p:cSldViewPr>
      <p:cViewPr varScale="1">
        <p:scale>
          <a:sx n="100" d="100"/>
          <a:sy n="100" d="100"/>
        </p:scale>
        <p:origin x="1491"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9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8C74E7-5D1C-8343-A0E6-C46B5C4B8F19}"/>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8FF74E4-E1EC-DD4B-AF98-901B5C36E852}"/>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E713E80-56FB-944C-9044-A90337B85F76}" type="datetimeFigureOut">
              <a:rPr lang="en-US" altLang="en-US"/>
              <a:pPr>
                <a:defRPr/>
              </a:pPr>
              <a:t>4/30/2025</a:t>
            </a:fld>
            <a:endParaRPr lang="en-US" altLang="en-US"/>
          </a:p>
        </p:txBody>
      </p:sp>
      <p:sp>
        <p:nvSpPr>
          <p:cNvPr id="4" name="Footer Placeholder 3">
            <a:extLst>
              <a:ext uri="{FF2B5EF4-FFF2-40B4-BE49-F238E27FC236}">
                <a16:creationId xmlns:a16="http://schemas.microsoft.com/office/drawing/2014/main" id="{B2CB3FF8-7925-154E-BB40-D033D310CFC0}"/>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Arial"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599B806-7D66-2C4F-B1C8-C624F12EFCF4}"/>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3C4C610-5C87-1944-9C93-A14F3AAF4E4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B114E7-F062-694F-A081-4DC0C3E448D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75592378-36AD-E24C-943A-5739A19BB7F0}"/>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948F94B0-E8B3-CA41-8600-EF6A0A9DFB8B}" type="datetimeFigureOut">
              <a:rPr lang="en-US" altLang="en-US"/>
              <a:pPr>
                <a:defRPr/>
              </a:pPr>
              <a:t>4/30/2025</a:t>
            </a:fld>
            <a:endParaRPr lang="en-US" altLang="en-US"/>
          </a:p>
        </p:txBody>
      </p:sp>
      <p:sp>
        <p:nvSpPr>
          <p:cNvPr id="4" name="Slide Image Placeholder 3">
            <a:extLst>
              <a:ext uri="{FF2B5EF4-FFF2-40B4-BE49-F238E27FC236}">
                <a16:creationId xmlns:a16="http://schemas.microsoft.com/office/drawing/2014/main" id="{D88CC368-141C-5549-96D3-2E5CBA76C444}"/>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74123E99-9ECE-094C-B244-98CC5EBDE0B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8AE5820-FCDF-8244-AEA2-39A28F10CBAA}"/>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085E3B81-DC6C-4F4C-BDC5-E18C59944F6B}"/>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A452DC17-FEF0-FC43-97F9-35F550D7980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96231CA3-9521-B70D-81E9-6D0C208EDF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80D304AE-3B32-F1EA-B21C-70AA08B369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268" name="Slide Number Placeholder 3">
            <a:extLst>
              <a:ext uri="{FF2B5EF4-FFF2-40B4-BE49-F238E27FC236}">
                <a16:creationId xmlns:a16="http://schemas.microsoft.com/office/drawing/2014/main" id="{E0156C59-6FE6-7245-C383-A63B4AB938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171B2595-259C-1F43-AB3B-37F627151BE5}" type="slidenum">
              <a:rPr lang="en-US" altLang="en-US">
                <a:latin typeface="Arial" panose="020B0604020202020204" pitchFamily="34" charset="0"/>
                <a:ea typeface="MS PGothic" panose="020B0600070205080204" pitchFamily="34" charset="-128"/>
              </a:rPr>
              <a:pPr/>
              <a:t>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CDB0569-8AEB-60E1-0D77-3A409BA3F7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EF193CA-F0F2-805F-E8BD-C03CD553F3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a:extLst>
              <a:ext uri="{FF2B5EF4-FFF2-40B4-BE49-F238E27FC236}">
                <a16:creationId xmlns:a16="http://schemas.microsoft.com/office/drawing/2014/main" id="{29AC58D2-0E7E-3D4D-B6E7-0D69B38C2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0978D8D1-F76A-CB4D-BF93-B8AB22566945}" type="slidenum">
              <a:rPr lang="en-US" altLang="en-US">
                <a:latin typeface="Arial" panose="020B0604020202020204" pitchFamily="34" charset="0"/>
                <a:ea typeface="MS PGothic" panose="020B0600070205080204" pitchFamily="34" charset="-128"/>
              </a:rPr>
              <a:pPr/>
              <a:t>14</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7B69FA5F-BBE3-7520-0CED-F6DFD1E9DA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E0E1EC5-C7BB-532E-0B19-1BF89770D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99D4AEF6-FC2E-2D42-AF16-F3DCC76EFA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72318F66-EBB1-A84E-8D37-4390D38CBF32}" type="slidenum">
              <a:rPr lang="en-US" altLang="en-US">
                <a:latin typeface="Arial" panose="020B0604020202020204" pitchFamily="34" charset="0"/>
                <a:ea typeface="MS PGothic" panose="020B0600070205080204" pitchFamily="34" charset="-128"/>
              </a:rPr>
              <a:pPr/>
              <a:t>3</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C49D4DC-26F9-317D-1579-6C70E88F2D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1F6256C-69FC-79FE-7B6F-071EF36D75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72955406-279A-33CE-4EFC-4AE02FF3FD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2FAB418F-47D0-374F-BD7B-BCFBD7EB778F}" type="slidenum">
              <a:rPr lang="en-US" altLang="en-US">
                <a:latin typeface="Arial" panose="020B0604020202020204" pitchFamily="34" charset="0"/>
                <a:ea typeface="MS PGothic" panose="020B0600070205080204" pitchFamily="34" charset="-128"/>
              </a:rPr>
              <a:pPr/>
              <a:t>5</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54318BDD-BA30-AFB8-4A9C-E7C8B25463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1AA828BB-59ED-A09F-E6D5-CCE5723FD5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a:t>
            </a:r>
            <a:r>
              <a:rPr lang="en-US" altLang="en-US" dirty="0" err="1"/>
              <a:t>www.youtube.com</a:t>
            </a:r>
            <a:r>
              <a:rPr lang="en-US" altLang="en-US" dirty="0"/>
              <a:t>/</a:t>
            </a:r>
            <a:r>
              <a:rPr lang="en-US" altLang="en-US" dirty="0" err="1"/>
              <a:t>watch?v</a:t>
            </a:r>
            <a:r>
              <a:rPr lang="en-US" altLang="en-US" dirty="0"/>
              <a:t>=a2wqzuzvbK4</a:t>
            </a:r>
          </a:p>
          <a:p>
            <a:r>
              <a:rPr lang="en-US" altLang="en-US" dirty="0"/>
              <a:t>Available on </a:t>
            </a:r>
            <a:r>
              <a:rPr lang="en-US" altLang="en-US" dirty="0" err="1"/>
              <a:t>youtube</a:t>
            </a:r>
            <a:r>
              <a:rPr lang="en-US" altLang="en-US" dirty="0"/>
              <a:t> or email Erin for a downloadable version</a:t>
            </a:r>
          </a:p>
        </p:txBody>
      </p:sp>
      <p:sp>
        <p:nvSpPr>
          <p:cNvPr id="19460" name="Slide Number Placeholder 3">
            <a:extLst>
              <a:ext uri="{FF2B5EF4-FFF2-40B4-BE49-F238E27FC236}">
                <a16:creationId xmlns:a16="http://schemas.microsoft.com/office/drawing/2014/main" id="{1154ED02-69FC-9B17-EF65-7D0E00920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03A4905E-0763-6947-AC93-ADF7B22C62BB}" type="slidenum">
              <a:rPr lang="en-US" altLang="en-US">
                <a:latin typeface="Arial" panose="020B0604020202020204" pitchFamily="34" charset="0"/>
                <a:ea typeface="MS PGothic" panose="020B0600070205080204" pitchFamily="34" charset="-128"/>
              </a:rPr>
              <a:pPr/>
              <a:t>6</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6451405-3FEE-6BFA-DBA2-54196BC351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CDD71CFF-CF9B-5806-F867-B324BF0B03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2532" name="Slide Number Placeholder 3">
            <a:extLst>
              <a:ext uri="{FF2B5EF4-FFF2-40B4-BE49-F238E27FC236}">
                <a16:creationId xmlns:a16="http://schemas.microsoft.com/office/drawing/2014/main" id="{2866CC31-6C0B-DB70-D7E6-F1690BD5D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CC8B0F94-208D-944F-A2D1-EA60A66EED84}" type="slidenum">
              <a:rPr lang="en-US" altLang="en-US">
                <a:latin typeface="Arial" panose="020B0604020202020204" pitchFamily="34" charset="0"/>
                <a:ea typeface="MS PGothic" panose="020B0600070205080204" pitchFamily="34" charset="-128"/>
              </a:rPr>
              <a:pPr/>
              <a:t>8</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3C867EA-6ADE-A7AD-69BE-41C2AFB28F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71AEF5AD-ADCF-0A3D-BFC9-E32666C412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4580" name="Slide Number Placeholder 3">
            <a:extLst>
              <a:ext uri="{FF2B5EF4-FFF2-40B4-BE49-F238E27FC236}">
                <a16:creationId xmlns:a16="http://schemas.microsoft.com/office/drawing/2014/main" id="{C51F2F4E-BEB9-76E1-709A-3FA3207D19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7B7FEE13-2A5B-6A4D-8A34-68E3670807FF}" type="slidenum">
              <a:rPr lang="en-US" altLang="en-US">
                <a:latin typeface="Arial" panose="020B0604020202020204" pitchFamily="34" charset="0"/>
                <a:ea typeface="MS PGothic" panose="020B0600070205080204" pitchFamily="34" charset="-128"/>
              </a:rPr>
              <a:pPr/>
              <a:t>9</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8055359-28D6-514F-EC41-9839040166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7FEE499-584C-69D8-865C-4B7C43238D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6628" name="Slide Number Placeholder 3">
            <a:extLst>
              <a:ext uri="{FF2B5EF4-FFF2-40B4-BE49-F238E27FC236}">
                <a16:creationId xmlns:a16="http://schemas.microsoft.com/office/drawing/2014/main" id="{89CD22EE-7264-2E5D-B9D9-281649DE0F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AC040E4C-E894-8B4F-8CF7-870E752D2193}" type="slidenum">
              <a:rPr lang="en-US" altLang="en-US">
                <a:latin typeface="Arial" panose="020B0604020202020204" pitchFamily="34" charset="0"/>
                <a:ea typeface="MS PGothic" panose="020B0600070205080204" pitchFamily="34" charset="-128"/>
              </a:rPr>
              <a:pPr/>
              <a:t>10</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5DA295B-3F4E-377A-55A0-4F3EBF3F8D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9A3CEED-E0D9-A853-5B7E-0EA273B5EA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98B556BA-5431-2E0B-A61C-EE867FB81E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62223FC3-EA0F-B34F-B624-2986E61C43C8}" type="slidenum">
              <a:rPr lang="en-US" altLang="en-US">
                <a:latin typeface="Arial" panose="020B0604020202020204" pitchFamily="34" charset="0"/>
                <a:ea typeface="MS PGothic" panose="020B0600070205080204" pitchFamily="34" charset="-128"/>
              </a:rPr>
              <a:pPr/>
              <a:t>11</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26D4F85-CEB9-2999-FFF2-FDC542D464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33A9D9BE-EBFB-C23D-1651-5D9781084C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p:txBody>
      </p:sp>
      <p:sp>
        <p:nvSpPr>
          <p:cNvPr id="30724" name="Slide Number Placeholder 3">
            <a:extLst>
              <a:ext uri="{FF2B5EF4-FFF2-40B4-BE49-F238E27FC236}">
                <a16:creationId xmlns:a16="http://schemas.microsoft.com/office/drawing/2014/main" id="{8BA9AF0E-E759-14F2-AE66-77C0BCBDDF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29AF8193-EEFC-1840-B275-B0C54FC0E0E5}" type="slidenum">
              <a:rPr lang="en-US" altLang="en-US">
                <a:latin typeface="Arial" panose="020B0604020202020204" pitchFamily="34" charset="0"/>
                <a:ea typeface="MS PGothic" panose="020B0600070205080204" pitchFamily="34" charset="-128"/>
              </a:rPr>
              <a:pPr/>
              <a:t>12</a:t>
            </a:fld>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221E03-28E3-F8EB-85C9-33E5B9921AEA}"/>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4B6A8732-170B-D31E-DEBA-990294C172F2}"/>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B42C4EC2-1699-6D38-89D6-2EEFD2AAA724}"/>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C3C61B2C-A8E0-E5B7-DC10-0AE2379B025B}"/>
              </a:ext>
            </a:extLst>
          </p:cNvPr>
          <p:cNvSpPr>
            <a:spLocks noGrp="1"/>
          </p:cNvSpPr>
          <p:nvPr>
            <p:ph type="dt" sz="half" idx="10"/>
          </p:nvPr>
        </p:nvSpPr>
        <p:spPr/>
        <p:txBody>
          <a:bodyPr/>
          <a:lstStyle>
            <a:lvl1pPr>
              <a:defRPr/>
            </a:lvl1pPr>
          </a:lstStyle>
          <a:p>
            <a:pPr>
              <a:defRPr/>
            </a:pPr>
            <a:fld id="{1A15C919-2778-F048-B098-76A1C8756BA5}" type="datetime4">
              <a:rPr lang="en-US" altLang="en-US"/>
              <a:pPr>
                <a:defRPr/>
              </a:pPr>
              <a:t>April 30, 2025</a:t>
            </a:fld>
            <a:endParaRPr lang="en-US" altLang="en-US"/>
          </a:p>
        </p:txBody>
      </p:sp>
      <p:sp>
        <p:nvSpPr>
          <p:cNvPr id="8" name="Footer Placeholder 4">
            <a:extLst>
              <a:ext uri="{FF2B5EF4-FFF2-40B4-BE49-F238E27FC236}">
                <a16:creationId xmlns:a16="http://schemas.microsoft.com/office/drawing/2014/main" id="{4080AEBA-532E-321E-57AF-CB9F0F15D59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853BF8A-C201-8BB3-4BB8-B3F2D9DF1620}"/>
              </a:ext>
            </a:extLst>
          </p:cNvPr>
          <p:cNvSpPr>
            <a:spLocks noGrp="1"/>
          </p:cNvSpPr>
          <p:nvPr>
            <p:ph type="sldNum" sz="quarter" idx="12"/>
          </p:nvPr>
        </p:nvSpPr>
        <p:spPr/>
        <p:txBody>
          <a:bodyPr/>
          <a:lstStyle>
            <a:lvl1pPr>
              <a:defRPr/>
            </a:lvl1pPr>
          </a:lstStyle>
          <a:p>
            <a:fld id="{FC960356-2E59-2B4B-ACED-03798537E0BE}" type="slidenum">
              <a:rPr lang="en-US" altLang="en-US"/>
              <a:pPr/>
              <a:t>‹#›</a:t>
            </a:fld>
            <a:endParaRPr lang="en-US" altLang="en-US"/>
          </a:p>
        </p:txBody>
      </p:sp>
    </p:spTree>
    <p:extLst>
      <p:ext uri="{BB962C8B-B14F-4D97-AF65-F5344CB8AC3E}">
        <p14:creationId xmlns:p14="http://schemas.microsoft.com/office/powerpoint/2010/main" val="1568286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2B4CB-5283-1030-F24D-9822BFC47BD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F8A325F-4F8A-8DBC-EFFC-AA49956D77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8C1561-5CFD-9B83-2D78-20D5272666F5}"/>
              </a:ext>
            </a:extLst>
          </p:cNvPr>
          <p:cNvSpPr>
            <a:spLocks noGrp="1"/>
          </p:cNvSpPr>
          <p:nvPr>
            <p:ph type="sldNum" sz="quarter" idx="12"/>
          </p:nvPr>
        </p:nvSpPr>
        <p:spPr/>
        <p:txBody>
          <a:bodyPr/>
          <a:lstStyle>
            <a:lvl1pPr>
              <a:defRPr/>
            </a:lvl1pPr>
          </a:lstStyle>
          <a:p>
            <a:fld id="{AC198B17-35B3-9B41-AEE7-479A08A6C7C7}" type="slidenum">
              <a:rPr lang="en-US" altLang="en-US"/>
              <a:pPr/>
              <a:t>‹#›</a:t>
            </a:fld>
            <a:endParaRPr lang="en-US" altLang="en-US"/>
          </a:p>
        </p:txBody>
      </p:sp>
    </p:spTree>
    <p:extLst>
      <p:ext uri="{BB962C8B-B14F-4D97-AF65-F5344CB8AC3E}">
        <p14:creationId xmlns:p14="http://schemas.microsoft.com/office/powerpoint/2010/main" val="187811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843898-BFCA-916D-BCFB-48E93219D086}"/>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B4BE674-151B-855E-61B7-BABCD47DE052}"/>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BB694A33-0250-CF15-1F48-A422B8C4B766}"/>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C0F39BA5-D8A9-3589-A0DE-81E065602BE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2E68448-190B-B870-490D-CEA7066982EB}"/>
              </a:ext>
            </a:extLst>
          </p:cNvPr>
          <p:cNvSpPr>
            <a:spLocks noGrp="1"/>
          </p:cNvSpPr>
          <p:nvPr>
            <p:ph type="sldNum" sz="quarter" idx="12"/>
          </p:nvPr>
        </p:nvSpPr>
        <p:spPr/>
        <p:txBody>
          <a:bodyPr/>
          <a:lstStyle>
            <a:lvl1pPr>
              <a:defRPr/>
            </a:lvl1pPr>
          </a:lstStyle>
          <a:p>
            <a:fld id="{D18C4551-3944-5A4E-9543-A7F6D46C8729}" type="slidenum">
              <a:rPr lang="en-US" altLang="en-US"/>
              <a:pPr/>
              <a:t>‹#›</a:t>
            </a:fld>
            <a:endParaRPr lang="en-US" altLang="en-US"/>
          </a:p>
        </p:txBody>
      </p:sp>
    </p:spTree>
    <p:extLst>
      <p:ext uri="{BB962C8B-B14F-4D97-AF65-F5344CB8AC3E}">
        <p14:creationId xmlns:p14="http://schemas.microsoft.com/office/powerpoint/2010/main" val="209811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236ECF-B355-EFBB-5CE1-D7CF91A394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3F99BE-750C-D24C-E96B-7AD40072F2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6463AD-748A-BC98-5B6C-3C70067934BA}"/>
              </a:ext>
            </a:extLst>
          </p:cNvPr>
          <p:cNvSpPr>
            <a:spLocks noGrp="1"/>
          </p:cNvSpPr>
          <p:nvPr>
            <p:ph type="sldNum" sz="quarter" idx="12"/>
          </p:nvPr>
        </p:nvSpPr>
        <p:spPr/>
        <p:txBody>
          <a:bodyPr/>
          <a:lstStyle>
            <a:lvl1pPr>
              <a:defRPr/>
            </a:lvl1pPr>
          </a:lstStyle>
          <a:p>
            <a:fld id="{550DBEAB-9682-FD49-B67F-A4F776DB51EC}" type="slidenum">
              <a:rPr lang="en-US" altLang="en-US"/>
              <a:pPr/>
              <a:t>‹#›</a:t>
            </a:fld>
            <a:endParaRPr lang="en-US" altLang="en-US"/>
          </a:p>
        </p:txBody>
      </p:sp>
    </p:spTree>
    <p:extLst>
      <p:ext uri="{BB962C8B-B14F-4D97-AF65-F5344CB8AC3E}">
        <p14:creationId xmlns:p14="http://schemas.microsoft.com/office/powerpoint/2010/main" val="364852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D55CD4-0061-33AC-F34C-EB993B2A3AA6}"/>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B56D100D-33C8-C8D0-EF2B-6EA85B97472B}"/>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880CD00-D09F-EA57-6FFF-B8283665B32D}"/>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D1C0AAB1-DE31-1807-35CF-8721C8CC7AD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3EA5808E-5121-D6E7-8920-8BC89B6CB66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6F7E91B-6EE8-0845-6EB5-9B50D3CF2F80}"/>
              </a:ext>
            </a:extLst>
          </p:cNvPr>
          <p:cNvSpPr>
            <a:spLocks noGrp="1"/>
          </p:cNvSpPr>
          <p:nvPr>
            <p:ph type="sldNum" sz="quarter" idx="12"/>
          </p:nvPr>
        </p:nvSpPr>
        <p:spPr/>
        <p:txBody>
          <a:bodyPr/>
          <a:lstStyle>
            <a:lvl1pPr>
              <a:defRPr/>
            </a:lvl1pPr>
          </a:lstStyle>
          <a:p>
            <a:fld id="{F126CEC5-504B-FD44-BB38-EEB4D6020DF1}" type="slidenum">
              <a:rPr lang="en-US" altLang="en-US"/>
              <a:pPr/>
              <a:t>‹#›</a:t>
            </a:fld>
            <a:endParaRPr lang="en-US" altLang="en-US"/>
          </a:p>
        </p:txBody>
      </p:sp>
    </p:spTree>
    <p:extLst>
      <p:ext uri="{BB962C8B-B14F-4D97-AF65-F5344CB8AC3E}">
        <p14:creationId xmlns:p14="http://schemas.microsoft.com/office/powerpoint/2010/main" val="159439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A6032F8C-F51C-2F0D-79A9-C75F1E5AAAF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D037C6C-63D7-DB49-3A50-2692A581A1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B17143-DB03-94CA-C8EC-58649471023B}"/>
              </a:ext>
            </a:extLst>
          </p:cNvPr>
          <p:cNvSpPr>
            <a:spLocks noGrp="1"/>
          </p:cNvSpPr>
          <p:nvPr>
            <p:ph type="sldNum" sz="quarter" idx="12"/>
          </p:nvPr>
        </p:nvSpPr>
        <p:spPr/>
        <p:txBody>
          <a:bodyPr/>
          <a:lstStyle>
            <a:lvl1pPr>
              <a:defRPr/>
            </a:lvl1pPr>
          </a:lstStyle>
          <a:p>
            <a:fld id="{DCD77401-0965-FB4D-941D-84DDFFEDE1A2}" type="slidenum">
              <a:rPr lang="en-US" altLang="en-US"/>
              <a:pPr/>
              <a:t>‹#›</a:t>
            </a:fld>
            <a:endParaRPr lang="en-US" altLang="en-US"/>
          </a:p>
        </p:txBody>
      </p:sp>
    </p:spTree>
    <p:extLst>
      <p:ext uri="{BB962C8B-B14F-4D97-AF65-F5344CB8AC3E}">
        <p14:creationId xmlns:p14="http://schemas.microsoft.com/office/powerpoint/2010/main" val="252066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10D7E236-97F7-3941-1440-1C15A1781CBC}"/>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84ADD58B-2F67-E8F0-E528-972C707678D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BFD4FCB-8F22-FE60-9B21-982FEBC92C94}"/>
              </a:ext>
            </a:extLst>
          </p:cNvPr>
          <p:cNvSpPr>
            <a:spLocks noGrp="1"/>
          </p:cNvSpPr>
          <p:nvPr>
            <p:ph type="sldNum" sz="quarter" idx="12"/>
          </p:nvPr>
        </p:nvSpPr>
        <p:spPr/>
        <p:txBody>
          <a:bodyPr/>
          <a:lstStyle>
            <a:lvl1pPr>
              <a:defRPr/>
            </a:lvl1pPr>
          </a:lstStyle>
          <a:p>
            <a:fld id="{455ED661-B0CE-9B47-AB87-0EF1F8D8F07C}" type="slidenum">
              <a:rPr lang="en-US" altLang="en-US"/>
              <a:pPr/>
              <a:t>‹#›</a:t>
            </a:fld>
            <a:endParaRPr lang="en-US" altLang="en-US"/>
          </a:p>
        </p:txBody>
      </p:sp>
    </p:spTree>
    <p:extLst>
      <p:ext uri="{BB962C8B-B14F-4D97-AF65-F5344CB8AC3E}">
        <p14:creationId xmlns:p14="http://schemas.microsoft.com/office/powerpoint/2010/main" val="533267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0A386AD-6A84-4A9A-D516-69C985FEB1B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580556C-2D71-4218-B25B-D7CEBEE5045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243C9F5-B33B-3CEE-3835-20B2B644B830}"/>
              </a:ext>
            </a:extLst>
          </p:cNvPr>
          <p:cNvSpPr>
            <a:spLocks noGrp="1"/>
          </p:cNvSpPr>
          <p:nvPr>
            <p:ph type="sldNum" sz="quarter" idx="12"/>
          </p:nvPr>
        </p:nvSpPr>
        <p:spPr/>
        <p:txBody>
          <a:bodyPr/>
          <a:lstStyle>
            <a:lvl1pPr>
              <a:defRPr/>
            </a:lvl1pPr>
          </a:lstStyle>
          <a:p>
            <a:fld id="{D49B2817-18C0-4E46-9E65-C435EAA33EAD}" type="slidenum">
              <a:rPr lang="en-US" altLang="en-US"/>
              <a:pPr/>
              <a:t>‹#›</a:t>
            </a:fld>
            <a:endParaRPr lang="en-US" altLang="en-US"/>
          </a:p>
        </p:txBody>
      </p:sp>
    </p:spTree>
    <p:extLst>
      <p:ext uri="{BB962C8B-B14F-4D97-AF65-F5344CB8AC3E}">
        <p14:creationId xmlns:p14="http://schemas.microsoft.com/office/powerpoint/2010/main" val="289155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D77D8B-A491-E081-E81B-1F62468A1BCE}"/>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513A62B7-D5DE-6146-CA0F-3C0724DEBFFA}"/>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8BA31AA0-670E-4C42-140D-5E7908736C0F}"/>
              </a:ext>
            </a:extLst>
          </p:cNvPr>
          <p:cNvSpPr>
            <a:spLocks noGrp="1"/>
          </p:cNvSpPr>
          <p:nvPr>
            <p:ph type="dt" sz="half" idx="10"/>
          </p:nvPr>
        </p:nvSpPr>
        <p:spPr/>
        <p:txBody>
          <a:bodyPr/>
          <a:lstStyle>
            <a:lvl1pPr>
              <a:defRPr/>
            </a:lvl1pPr>
          </a:lstStyle>
          <a:p>
            <a:pPr>
              <a:defRPr/>
            </a:pPr>
            <a:endParaRPr lang="en-US"/>
          </a:p>
        </p:txBody>
      </p:sp>
      <p:sp>
        <p:nvSpPr>
          <p:cNvPr id="5" name="Footer Placeholder 7">
            <a:extLst>
              <a:ext uri="{FF2B5EF4-FFF2-40B4-BE49-F238E27FC236}">
                <a16:creationId xmlns:a16="http://schemas.microsoft.com/office/drawing/2014/main" id="{406D4FBA-37FF-9721-7A54-EC77A74E7BC3}"/>
              </a:ext>
            </a:extLst>
          </p:cNvPr>
          <p:cNvSpPr>
            <a:spLocks noGrp="1"/>
          </p:cNvSpPr>
          <p:nvPr>
            <p:ph type="ftr" sz="quarter" idx="11"/>
          </p:nvPr>
        </p:nvSpPr>
        <p:spPr/>
        <p:txBody>
          <a:bodyPr/>
          <a:lstStyle>
            <a:lvl1pPr>
              <a:defRPr>
                <a:solidFill>
                  <a:srgbClr val="FFFFFF"/>
                </a:solidFill>
              </a:defRPr>
            </a:lvl1pPr>
          </a:lstStyle>
          <a:p>
            <a:pPr>
              <a:defRPr/>
            </a:pPr>
            <a:endParaRPr lang="en-US"/>
          </a:p>
        </p:txBody>
      </p:sp>
      <p:sp>
        <p:nvSpPr>
          <p:cNvPr id="6" name="Slide Number Placeholder 8">
            <a:extLst>
              <a:ext uri="{FF2B5EF4-FFF2-40B4-BE49-F238E27FC236}">
                <a16:creationId xmlns:a16="http://schemas.microsoft.com/office/drawing/2014/main" id="{B2220650-21B4-562F-8FF0-8D3CE5C212E6}"/>
              </a:ext>
            </a:extLst>
          </p:cNvPr>
          <p:cNvSpPr>
            <a:spLocks noGrp="1"/>
          </p:cNvSpPr>
          <p:nvPr>
            <p:ph type="sldNum" sz="quarter" idx="12"/>
          </p:nvPr>
        </p:nvSpPr>
        <p:spPr/>
        <p:txBody>
          <a:bodyPr/>
          <a:lstStyle>
            <a:lvl1pPr>
              <a:defRPr/>
            </a:lvl1pPr>
          </a:lstStyle>
          <a:p>
            <a:fld id="{A6BC6CB6-8311-7A4D-B164-8CE0849395D7}" type="slidenum">
              <a:rPr lang="en-US" altLang="en-US"/>
              <a:pPr/>
              <a:t>‹#›</a:t>
            </a:fld>
            <a:endParaRPr lang="en-US" altLang="en-US"/>
          </a:p>
        </p:txBody>
      </p:sp>
    </p:spTree>
    <p:extLst>
      <p:ext uri="{BB962C8B-B14F-4D97-AF65-F5344CB8AC3E}">
        <p14:creationId xmlns:p14="http://schemas.microsoft.com/office/powerpoint/2010/main" val="269178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11ECCA-593E-3230-3A9C-4FFC60F1ECB8}"/>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EFB70F3-4443-8DA1-8AE4-DB5F889449CA}"/>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D8DFE39D-E0E0-43A7-8D85-31C8AE2E9A12}"/>
              </a:ext>
            </a:extLst>
          </p:cNvPr>
          <p:cNvSpPr>
            <a:spLocks noGrp="1"/>
          </p:cNvSpPr>
          <p:nvPr>
            <p:ph type="dt" sz="half" idx="10"/>
          </p:nvPr>
        </p:nvSpPr>
        <p:spPr>
          <a:xfrm>
            <a:off x="349250" y="6459538"/>
            <a:ext cx="1963738" cy="365125"/>
          </a:xfrm>
        </p:spPr>
        <p:txBody>
          <a:bodyPr/>
          <a:lstStyle>
            <a:lvl1pPr algn="l">
              <a:defRPr/>
            </a:lvl1pPr>
          </a:lstStyle>
          <a:p>
            <a:pPr>
              <a:defRPr/>
            </a:pPr>
            <a:endParaRPr lang="en-US"/>
          </a:p>
        </p:txBody>
      </p:sp>
      <p:sp>
        <p:nvSpPr>
          <p:cNvPr id="8" name="Footer Placeholder 5">
            <a:extLst>
              <a:ext uri="{FF2B5EF4-FFF2-40B4-BE49-F238E27FC236}">
                <a16:creationId xmlns:a16="http://schemas.microsoft.com/office/drawing/2014/main" id="{C1FA22A9-E430-CBE7-BEEC-F950391B2356}"/>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en-US"/>
          </a:p>
        </p:txBody>
      </p:sp>
      <p:sp>
        <p:nvSpPr>
          <p:cNvPr id="9" name="Slide Number Placeholder 6">
            <a:extLst>
              <a:ext uri="{FF2B5EF4-FFF2-40B4-BE49-F238E27FC236}">
                <a16:creationId xmlns:a16="http://schemas.microsoft.com/office/drawing/2014/main" id="{ADA5B095-8FEC-1039-31CC-CF3EB34B1C1B}"/>
              </a:ext>
            </a:extLst>
          </p:cNvPr>
          <p:cNvSpPr>
            <a:spLocks noGrp="1"/>
          </p:cNvSpPr>
          <p:nvPr>
            <p:ph type="sldNum" sz="quarter" idx="12"/>
          </p:nvPr>
        </p:nvSpPr>
        <p:spPr/>
        <p:txBody>
          <a:bodyPr/>
          <a:lstStyle>
            <a:lvl1pPr>
              <a:defRPr>
                <a:solidFill>
                  <a:schemeClr val="tx2"/>
                </a:solidFill>
              </a:defRPr>
            </a:lvl1pPr>
          </a:lstStyle>
          <a:p>
            <a:fld id="{C1CA2158-8F38-B044-8DD1-A103A9090D21}" type="slidenum">
              <a:rPr lang="en-US" altLang="en-US"/>
              <a:pPr/>
              <a:t>‹#›</a:t>
            </a:fld>
            <a:endParaRPr lang="en-US" altLang="en-US"/>
          </a:p>
        </p:txBody>
      </p:sp>
    </p:spTree>
    <p:extLst>
      <p:ext uri="{BB962C8B-B14F-4D97-AF65-F5344CB8AC3E}">
        <p14:creationId xmlns:p14="http://schemas.microsoft.com/office/powerpoint/2010/main" val="37384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8FD43B-43F2-72F2-CA64-A2B8D46090B4}"/>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7E7ED1F-E019-7915-BBF3-FE391D6B6860}"/>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a:extLst>
              <a:ext uri="{FF2B5EF4-FFF2-40B4-BE49-F238E27FC236}">
                <a16:creationId xmlns:a16="http://schemas.microsoft.com/office/drawing/2014/main" id="{B934DE0A-3F32-E4DC-A088-3C21E557D936}"/>
              </a:ext>
            </a:extLst>
          </p:cNvPr>
          <p:cNvSpPr>
            <a:spLocks noGrp="1"/>
          </p:cNvSpPr>
          <p:nvPr>
            <p:ph type="dt" sz="half" idx="10"/>
          </p:nvPr>
        </p:nvSpPr>
        <p:spPr/>
        <p:txBody>
          <a:bodyPr/>
          <a:lstStyle>
            <a:lvl1pPr>
              <a:defRPr/>
            </a:lvl1pPr>
          </a:lstStyle>
          <a:p>
            <a:pPr>
              <a:defRPr/>
            </a:pPr>
            <a:endParaRPr lang="en-US"/>
          </a:p>
        </p:txBody>
      </p:sp>
      <p:sp>
        <p:nvSpPr>
          <p:cNvPr id="8" name="Footer Placeholder 5">
            <a:extLst>
              <a:ext uri="{FF2B5EF4-FFF2-40B4-BE49-F238E27FC236}">
                <a16:creationId xmlns:a16="http://schemas.microsoft.com/office/drawing/2014/main" id="{B7F063CE-601E-E632-396E-6DADA4087E1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EDD90059-9D51-2F5C-F20A-2CF7726FFEE0}"/>
              </a:ext>
            </a:extLst>
          </p:cNvPr>
          <p:cNvSpPr>
            <a:spLocks noGrp="1"/>
          </p:cNvSpPr>
          <p:nvPr>
            <p:ph type="sldNum" sz="quarter" idx="12"/>
          </p:nvPr>
        </p:nvSpPr>
        <p:spPr/>
        <p:txBody>
          <a:bodyPr/>
          <a:lstStyle>
            <a:lvl1pPr>
              <a:defRPr/>
            </a:lvl1pPr>
          </a:lstStyle>
          <a:p>
            <a:fld id="{89C3722C-F6FD-D342-AEE0-89C1259D6890}" type="slidenum">
              <a:rPr lang="en-US" altLang="en-US"/>
              <a:pPr/>
              <a:t>‹#›</a:t>
            </a:fld>
            <a:endParaRPr lang="en-US" altLang="en-US"/>
          </a:p>
        </p:txBody>
      </p:sp>
    </p:spTree>
    <p:extLst>
      <p:ext uri="{BB962C8B-B14F-4D97-AF65-F5344CB8AC3E}">
        <p14:creationId xmlns:p14="http://schemas.microsoft.com/office/powerpoint/2010/main" val="30728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3825165-1A5C-4CD5-AB34-34F6C4AA20C7}"/>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BEAB350-80A5-4454-91FA-2D1C82EFD7F7}"/>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88B23A25-49E0-4CD5-B179-E2415D7503AC}"/>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2D9530A-EC10-F806-5338-CE7A55DCF14F}"/>
              </a:ext>
            </a:extLst>
          </p:cNvPr>
          <p:cNvSpPr>
            <a:spLocks noGrp="1" noChangeArrowheads="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DB0B20C-AD59-4B50-BD6D-01F936F7FF25}"/>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C074268E-F47B-452E-8DA8-32C6274B2AC2}"/>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F72F62AE-97C4-46D1-861B-3F1A08541D8A}"/>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4D11A77F-52E0-8F4B-845D-BBF9132C5D03}" type="slidenum">
              <a:rPr lang="en-US" altLang="en-US"/>
              <a:pPr/>
              <a:t>‹#›</a:t>
            </a:fld>
            <a:endParaRPr lang="en-US" altLang="en-US"/>
          </a:p>
        </p:txBody>
      </p:sp>
      <p:cxnSp>
        <p:nvCxnSpPr>
          <p:cNvPr id="10" name="Straight Connector 9">
            <a:extLst>
              <a:ext uri="{FF2B5EF4-FFF2-40B4-BE49-F238E27FC236}">
                <a16:creationId xmlns:a16="http://schemas.microsoft.com/office/drawing/2014/main" id="{5D7F1D47-F22F-49B3-B5CB-63D741B20646}"/>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5221" r:id="rId1"/>
    <p:sldLayoutId id="2147485216" r:id="rId2"/>
    <p:sldLayoutId id="2147485222" r:id="rId3"/>
    <p:sldLayoutId id="2147485217" r:id="rId4"/>
    <p:sldLayoutId id="2147485218" r:id="rId5"/>
    <p:sldLayoutId id="2147485219" r:id="rId6"/>
    <p:sldLayoutId id="2147485223" r:id="rId7"/>
    <p:sldLayoutId id="2147485224" r:id="rId8"/>
    <p:sldLayoutId id="2147485225" r:id="rId9"/>
    <p:sldLayoutId id="2147485220" r:id="rId10"/>
    <p:sldLayoutId id="2147485226" r:id="rId11"/>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3.jpeg"/><Relationship Id="rId4" Type="http://schemas.openxmlformats.org/officeDocument/2006/relationships/hyperlink" Target="http://www.wellwater.bse.vt.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a2wqzuzvbK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404DC587-ADE1-0F92-6BC5-3A0AA3166416}"/>
              </a:ext>
            </a:extLst>
          </p:cNvPr>
          <p:cNvSpPr>
            <a:spLocks noChangeArrowheads="1"/>
          </p:cNvSpPr>
          <p:nvPr/>
        </p:nvSpPr>
        <p:spPr bwMode="auto">
          <a:xfrm>
            <a:off x="762000" y="1219200"/>
            <a:ext cx="777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4000" b="1">
              <a:solidFill>
                <a:srgbClr val="000066"/>
              </a:solidFill>
              <a:latin typeface="Franklin Gothic Book" panose="020B0503020102020204" pitchFamily="34" charset="0"/>
              <a:ea typeface="MS PGothic" panose="020B0600070205080204" pitchFamily="34" charset="-128"/>
            </a:endParaRPr>
          </a:p>
        </p:txBody>
      </p:sp>
      <p:pic>
        <p:nvPicPr>
          <p:cNvPr id="10244" name="Picture 10" descr="http://www.intra.ext.vt.edu/marketing/images/VCE-Vector-Folder/VCE-Horz-Vector/VCE-HClrLogo.jpg">
            <a:extLst>
              <a:ext uri="{FF2B5EF4-FFF2-40B4-BE49-F238E27FC236}">
                <a16:creationId xmlns:a16="http://schemas.microsoft.com/office/drawing/2014/main" id="{DF796FC4-B131-B43F-7441-F8F852895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5486400"/>
            <a:ext cx="4019550"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984AA3D3-65EF-53C5-94A1-7FDDA0AF19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216525"/>
            <a:ext cx="19907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54EF4A12-430B-44F8-8841-19E801427A8C}"/>
              </a:ext>
            </a:extLst>
          </p:cNvPr>
          <p:cNvSpPr>
            <a:spLocks noGrp="1"/>
          </p:cNvSpPr>
          <p:nvPr>
            <p:ph type="ctrTitle"/>
          </p:nvPr>
        </p:nvSpPr>
        <p:spPr>
          <a:xfrm>
            <a:off x="822325" y="758825"/>
            <a:ext cx="7543800" cy="3565525"/>
          </a:xfrm>
        </p:spPr>
        <p:txBody>
          <a:bodyPr>
            <a:noAutofit/>
          </a:bodyPr>
          <a:lstStyle/>
          <a:p>
            <a:pPr eaLnBrk="1" fontAlgn="auto" hangingPunct="1">
              <a:spcAft>
                <a:spcPts val="0"/>
              </a:spcAft>
              <a:defRPr/>
            </a:pPr>
            <a:br>
              <a:rPr lang="en-US" sz="4000" dirty="0"/>
            </a:br>
            <a:r>
              <a:rPr lang="en-US" sz="4000" dirty="0"/>
              <a:t>Drinking Water Clinic</a:t>
            </a:r>
            <a:br>
              <a:rPr lang="en-US" sz="4000" dirty="0"/>
            </a:br>
            <a:r>
              <a:rPr lang="en-US" sz="4000" dirty="0"/>
              <a:t>Kickoff Information</a:t>
            </a:r>
            <a:br>
              <a:rPr lang="en-US" sz="4000" dirty="0"/>
            </a:br>
            <a:endParaRPr lang="en-US" sz="4000" dirty="0">
              <a:solidFill>
                <a:srgbClr val="FF0000"/>
              </a:solidFill>
            </a:endParaRPr>
          </a:p>
        </p:txBody>
      </p:sp>
      <p:pic>
        <p:nvPicPr>
          <p:cNvPr id="4" name="Picture 3" descr="A blue and white water drop with a house in it&#10;&#10;AI-generated content may be incorrect.">
            <a:extLst>
              <a:ext uri="{FF2B5EF4-FFF2-40B4-BE49-F238E27FC236}">
                <a16:creationId xmlns:a16="http://schemas.microsoft.com/office/drawing/2014/main" id="{C2811453-810C-DB23-58AF-07D80AAFD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325" y="76200"/>
            <a:ext cx="4306830" cy="2550937"/>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0027.jpg">
            <a:extLst>
              <a:ext uri="{FF2B5EF4-FFF2-40B4-BE49-F238E27FC236}">
                <a16:creationId xmlns:a16="http://schemas.microsoft.com/office/drawing/2014/main" id="{8495A33F-454D-415B-B5D7-A6610A49E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1752600" cy="1450975"/>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pic>
        <p:nvPicPr>
          <p:cNvPr id="13" name="Picture 12" descr="IMG_0029.jpg">
            <a:extLst>
              <a:ext uri="{FF2B5EF4-FFF2-40B4-BE49-F238E27FC236}">
                <a16:creationId xmlns:a16="http://schemas.microsoft.com/office/drawing/2014/main" id="{29EB7516-7D73-42C6-BB27-BB37E89B56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893888"/>
            <a:ext cx="1752600" cy="1479550"/>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pic>
        <p:nvPicPr>
          <p:cNvPr id="16" name="Picture 15" descr="IMG_0020.jpg">
            <a:extLst>
              <a:ext uri="{FF2B5EF4-FFF2-40B4-BE49-F238E27FC236}">
                <a16:creationId xmlns:a16="http://schemas.microsoft.com/office/drawing/2014/main" id="{4D4FD22A-F329-4CCB-9C3C-E838CF3039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 y="1905000"/>
            <a:ext cx="1833563" cy="1450975"/>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7943679-C0B8-479E-8D8D-F212F6EB87F7}"/>
              </a:ext>
            </a:extLst>
          </p:cNvPr>
          <p:cNvSpPr>
            <a:spLocks noGrp="1"/>
          </p:cNvSpPr>
          <p:nvPr>
            <p:ph type="title"/>
          </p:nvPr>
        </p:nvSpPr>
        <p:spPr/>
        <p:txBody>
          <a:bodyPr/>
          <a:lstStyle/>
          <a:p>
            <a:pPr eaLnBrk="1" fontAlgn="auto" hangingPunct="1">
              <a:spcAft>
                <a:spcPts val="0"/>
              </a:spcAft>
              <a:defRPr/>
            </a:pPr>
            <a:r>
              <a:rPr lang="en-US" sz="4000" dirty="0">
                <a:solidFill>
                  <a:schemeClr val="tx1">
                    <a:lumMod val="75000"/>
                    <a:lumOff val="25000"/>
                  </a:schemeClr>
                </a:solidFill>
              </a:rPr>
              <a:t>Sampling instructions (cont’d)</a:t>
            </a:r>
          </a:p>
        </p:txBody>
      </p:sp>
      <p:sp>
        <p:nvSpPr>
          <p:cNvPr id="7" name="TextBox 9">
            <a:extLst>
              <a:ext uri="{FF2B5EF4-FFF2-40B4-BE49-F238E27FC236}">
                <a16:creationId xmlns:a16="http://schemas.microsoft.com/office/drawing/2014/main" id="{5F4E9633-9A43-4EE4-80D6-F8A7ACF0C540}"/>
              </a:ext>
            </a:extLst>
          </p:cNvPr>
          <p:cNvSpPr txBox="1">
            <a:spLocks noChangeArrowheads="1"/>
          </p:cNvSpPr>
          <p:nvPr/>
        </p:nvSpPr>
        <p:spPr bwMode="auto">
          <a:xfrm>
            <a:off x="533400" y="3525838"/>
            <a:ext cx="8229600" cy="2728912"/>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auto" hangingPunct="1">
              <a:lnSpc>
                <a:spcPct val="120000"/>
              </a:lnSpc>
              <a:spcBef>
                <a:spcPts val="0"/>
              </a:spcBef>
              <a:spcAft>
                <a:spcPts val="0"/>
              </a:spcAft>
              <a:buFont typeface="+mj-lt"/>
              <a:buAutoNum type="arabicPeriod" startAt="6"/>
              <a:defRPr/>
            </a:pPr>
            <a:r>
              <a:rPr lang="en-US" dirty="0">
                <a:latin typeface="+mj-lt"/>
              </a:rPr>
              <a:t>In any order, fill the rest of the bottles, one bottle at a time. </a:t>
            </a:r>
          </a:p>
          <a:p>
            <a:pPr eaLnBrk="1" fontAlgn="auto" hangingPunct="1">
              <a:lnSpc>
                <a:spcPct val="120000"/>
              </a:lnSpc>
              <a:spcBef>
                <a:spcPts val="0"/>
              </a:spcBef>
              <a:spcAft>
                <a:spcPts val="0"/>
              </a:spcAft>
              <a:buFont typeface="Trebuchet MS" charset="0"/>
              <a:buAutoNum type="arabicPeriod" startAt="6"/>
              <a:defRPr/>
            </a:pPr>
            <a:r>
              <a:rPr lang="en-US" dirty="0">
                <a:latin typeface="+mj-lt"/>
              </a:rPr>
              <a:t>Carefully remove one cap, and hold it while you fill the bottle.  </a:t>
            </a:r>
          </a:p>
          <a:p>
            <a:pPr eaLnBrk="1" fontAlgn="auto" hangingPunct="1">
              <a:lnSpc>
                <a:spcPct val="120000"/>
              </a:lnSpc>
              <a:spcBef>
                <a:spcPts val="0"/>
              </a:spcBef>
              <a:spcAft>
                <a:spcPts val="0"/>
              </a:spcAft>
              <a:buFont typeface="Trebuchet MS" charset="0"/>
              <a:buAutoNum type="arabicPeriod" startAt="6"/>
              <a:defRPr/>
            </a:pPr>
            <a:r>
              <a:rPr lang="en-US" dirty="0">
                <a:latin typeface="+mj-lt"/>
              </a:rPr>
              <a:t>Fill the bottle completely; do not allow it to overflow, and leave as little air as possible.  Replace and tighten cap securely.</a:t>
            </a:r>
          </a:p>
          <a:p>
            <a:pPr eaLnBrk="1" fontAlgn="auto" hangingPunct="1">
              <a:lnSpc>
                <a:spcPct val="120000"/>
              </a:lnSpc>
              <a:spcBef>
                <a:spcPts val="0"/>
              </a:spcBef>
              <a:spcAft>
                <a:spcPts val="0"/>
              </a:spcAft>
              <a:buFont typeface="Trebuchet MS" charset="0"/>
              <a:buAutoNum type="arabicPeriod" startAt="6"/>
              <a:defRPr/>
            </a:pPr>
            <a:r>
              <a:rPr lang="en-US" dirty="0">
                <a:latin typeface="+mj-lt"/>
              </a:rPr>
              <a:t> Repeat with remaining two bottles.</a:t>
            </a:r>
          </a:p>
          <a:p>
            <a:pPr eaLnBrk="1" fontAlgn="auto" hangingPunct="1">
              <a:lnSpc>
                <a:spcPct val="120000"/>
              </a:lnSpc>
              <a:spcBef>
                <a:spcPts val="0"/>
              </a:spcBef>
              <a:spcAft>
                <a:spcPts val="0"/>
              </a:spcAft>
              <a:buFont typeface="Trebuchet MS" charset="0"/>
              <a:buAutoNum type="arabicPeriod" startAt="6"/>
              <a:defRPr/>
            </a:pPr>
            <a:r>
              <a:rPr lang="en-US" dirty="0">
                <a:latin typeface="+mj-lt"/>
              </a:rPr>
              <a:t> If you are not immediately going to drop off your sample, put in refrigerator or cooler.  </a:t>
            </a:r>
          </a:p>
          <a:p>
            <a:pPr eaLnBrk="1" fontAlgn="auto" hangingPunct="1">
              <a:lnSpc>
                <a:spcPct val="120000"/>
              </a:lnSpc>
              <a:spcBef>
                <a:spcPts val="0"/>
              </a:spcBef>
              <a:spcAft>
                <a:spcPts val="0"/>
              </a:spcAft>
              <a:buFont typeface="Trebuchet MS" charset="0"/>
              <a:buAutoNum type="arabicPeriod" startAt="6"/>
              <a:defRPr/>
            </a:pPr>
            <a:r>
              <a:rPr lang="en-US" dirty="0">
                <a:latin typeface="+mj-lt"/>
              </a:rPr>
              <a:t>Complete the questionnaire and bring it with you to the drop off site!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E92A08C0-0C46-2D40-685D-0F8E3192A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5" y="1905000"/>
            <a:ext cx="6076950" cy="3922713"/>
          </a:xfrm>
          <a:prstGeom prst="rect">
            <a:avLst/>
          </a:prstGeom>
          <a:noFill/>
          <a:ln w="28575">
            <a:solidFill>
              <a:srgbClr val="717895"/>
            </a:solidFill>
            <a:miter lim="800000"/>
            <a:headEnd/>
            <a:tailEnd/>
          </a:ln>
          <a:extLst>
            <a:ext uri="{909E8E84-426E-40DD-AFC4-6F175D3DCCD1}">
              <a14:hiddenFill xmlns:a14="http://schemas.microsoft.com/office/drawing/2010/main">
                <a:solidFill>
                  <a:srgbClr val="FFFFFF"/>
                </a:solidFill>
              </a14:hiddenFill>
            </a:ext>
          </a:extLst>
        </p:spPr>
      </p:pic>
      <p:sp>
        <p:nvSpPr>
          <p:cNvPr id="33795" name="Rectangle 1">
            <a:extLst>
              <a:ext uri="{FF2B5EF4-FFF2-40B4-BE49-F238E27FC236}">
                <a16:creationId xmlns:a16="http://schemas.microsoft.com/office/drawing/2014/main" id="{1A7C9FB8-D305-4B74-A80C-EAF8D12CFAA2}"/>
              </a:ext>
            </a:extLst>
          </p:cNvPr>
          <p:cNvSpPr>
            <a:spLocks noChangeArrowheads="1"/>
          </p:cNvSpPr>
          <p:nvPr/>
        </p:nvSpPr>
        <p:spPr bwMode="auto">
          <a:xfrm>
            <a:off x="990600" y="5867400"/>
            <a:ext cx="772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ts val="0"/>
              </a:spcBef>
              <a:spcAft>
                <a:spcPts val="0"/>
              </a:spcAft>
              <a:defRPr/>
            </a:pPr>
            <a:r>
              <a:rPr lang="en-US" altLang="en-US" sz="2000" b="1" dirty="0">
                <a:latin typeface="+mn-lt"/>
              </a:rPr>
              <a:t>PLEASE KEEP QUESTIONNAIRE DRY AND SEPARATE FROM BOTTLES.</a:t>
            </a:r>
            <a:endParaRPr lang="en-US" altLang="en-US" sz="2000" dirty="0">
              <a:latin typeface="+mn-lt"/>
            </a:endParaRPr>
          </a:p>
        </p:txBody>
      </p:sp>
      <p:sp>
        <p:nvSpPr>
          <p:cNvPr id="3" name="Title 2">
            <a:extLst>
              <a:ext uri="{FF2B5EF4-FFF2-40B4-BE49-F238E27FC236}">
                <a16:creationId xmlns:a16="http://schemas.microsoft.com/office/drawing/2014/main" id="{B6F8C207-4B6A-4E60-A3DE-A3FDE5389FBE}"/>
              </a:ext>
            </a:extLst>
          </p:cNvPr>
          <p:cNvSpPr>
            <a:spLocks noGrp="1"/>
          </p:cNvSpPr>
          <p:nvPr>
            <p:ph type="title"/>
          </p:nvPr>
        </p:nvSpPr>
        <p:spPr/>
        <p:txBody>
          <a:bodyPr/>
          <a:lstStyle/>
          <a:p>
            <a:pPr eaLnBrk="1" fontAlgn="auto" hangingPunct="1">
              <a:spcAft>
                <a:spcPts val="0"/>
              </a:spcAft>
              <a:defRPr/>
            </a:pPr>
            <a:r>
              <a:rPr lang="en-US" sz="4000" dirty="0">
                <a:solidFill>
                  <a:schemeClr val="tx1">
                    <a:lumMod val="75000"/>
                    <a:lumOff val="25000"/>
                  </a:schemeClr>
                </a:solidFill>
              </a:rPr>
              <a:t>Complete the questionnaire!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1">
            <a:extLst>
              <a:ext uri="{FF2B5EF4-FFF2-40B4-BE49-F238E27FC236}">
                <a16:creationId xmlns:a16="http://schemas.microsoft.com/office/drawing/2014/main" id="{0426E7F5-38A9-4864-B554-4BDEF8699714}"/>
              </a:ext>
            </a:extLst>
          </p:cNvPr>
          <p:cNvSpPr>
            <a:spLocks noGrp="1"/>
          </p:cNvSpPr>
          <p:nvPr>
            <p:ph type="body" idx="1"/>
          </p:nvPr>
        </p:nvSpPr>
        <p:spPr>
          <a:xfrm>
            <a:off x="822325" y="1846263"/>
            <a:ext cx="3703638" cy="736600"/>
          </a:xfrm>
        </p:spPr>
        <p:txBody>
          <a:bodyPr rtlCol="0"/>
          <a:lstStyle/>
          <a:p>
            <a:pPr eaLnBrk="1" fontAlgn="auto" hangingPunct="1">
              <a:defRPr/>
            </a:pPr>
            <a:r>
              <a:rPr lang="en-US" altLang="en-US" b="1">
                <a:solidFill>
                  <a:schemeClr val="tx1"/>
                </a:solidFill>
              </a:rPr>
              <a:t>Piping Material*</a:t>
            </a:r>
          </a:p>
        </p:txBody>
      </p:sp>
      <p:sp>
        <p:nvSpPr>
          <p:cNvPr id="18435" name="Content Placeholder 2">
            <a:extLst>
              <a:ext uri="{FF2B5EF4-FFF2-40B4-BE49-F238E27FC236}">
                <a16:creationId xmlns:a16="http://schemas.microsoft.com/office/drawing/2014/main" id="{76C669BA-9D67-8D4E-9F02-E73A7E2AD96D}"/>
              </a:ext>
            </a:extLst>
          </p:cNvPr>
          <p:cNvSpPr>
            <a:spLocks noGrp="1"/>
          </p:cNvSpPr>
          <p:nvPr>
            <p:ph sz="half" idx="2"/>
          </p:nvPr>
        </p:nvSpPr>
        <p:spPr>
          <a:xfrm>
            <a:off x="822325" y="2582863"/>
            <a:ext cx="3703638" cy="3378200"/>
          </a:xfrm>
        </p:spPr>
        <p:txBody>
          <a:bodyPr rtlCol="0">
            <a:normAutofit/>
          </a:bodyPr>
          <a:lstStyle/>
          <a:p>
            <a:pPr marL="107950" indent="0" eaLnBrk="1" fontAlgn="auto" hangingPunct="1">
              <a:spcAft>
                <a:spcPts val="0"/>
              </a:spcAft>
              <a:buClr>
                <a:schemeClr val="tx1">
                  <a:lumMod val="50000"/>
                  <a:lumOff val="50000"/>
                </a:schemeClr>
              </a:buClr>
              <a:buFont typeface="Wingdings" panose="05000000000000000000" pitchFamily="2" charset="2"/>
              <a:buNone/>
              <a:defRPr/>
            </a:pPr>
            <a:endParaRPr lang="en-US" altLang="en-US" dirty="0">
              <a:solidFill>
                <a:schemeClr val="tx1">
                  <a:lumMod val="85000"/>
                </a:schemeClr>
              </a:solidFill>
              <a:latin typeface="Georgia" pitchFamily="18" charset="0"/>
            </a:endParaRPr>
          </a:p>
          <a:p>
            <a:pPr marL="622300" indent="-514350" eaLnBrk="1" fontAlgn="auto" hangingPunct="1">
              <a:spcAft>
                <a:spcPts val="0"/>
              </a:spcAft>
              <a:buClr>
                <a:schemeClr val="tx1">
                  <a:lumMod val="50000"/>
                  <a:lumOff val="50000"/>
                </a:schemeClr>
              </a:buClr>
              <a:buFont typeface="Georgia" pitchFamily="18" charset="0"/>
              <a:buAutoNum type="arabicPeriod"/>
              <a:defRPr/>
            </a:pPr>
            <a:endParaRPr lang="en-US" altLang="en-US" dirty="0">
              <a:solidFill>
                <a:schemeClr val="tx1">
                  <a:lumMod val="85000"/>
                </a:schemeClr>
              </a:solidFill>
              <a:latin typeface="Georgia" pitchFamily="18" charset="0"/>
            </a:endParaRPr>
          </a:p>
          <a:p>
            <a:pPr marL="622300" indent="-514350" eaLnBrk="1" fontAlgn="auto" hangingPunct="1">
              <a:spcAft>
                <a:spcPts val="0"/>
              </a:spcAft>
              <a:buClr>
                <a:schemeClr val="tx1">
                  <a:lumMod val="50000"/>
                  <a:lumOff val="50000"/>
                </a:schemeClr>
              </a:buClr>
              <a:buFont typeface="Georgia" pitchFamily="18" charset="0"/>
              <a:buAutoNum type="arabicPeriod"/>
              <a:defRPr/>
            </a:pPr>
            <a:endParaRPr lang="en-US" altLang="en-US" dirty="0">
              <a:solidFill>
                <a:schemeClr val="tx1">
                  <a:lumMod val="85000"/>
                </a:schemeClr>
              </a:solidFill>
              <a:latin typeface="Georgia" pitchFamily="18" charset="0"/>
            </a:endParaRPr>
          </a:p>
          <a:p>
            <a:pPr marL="622300" indent="-514350" eaLnBrk="1" fontAlgn="auto" hangingPunct="1">
              <a:spcAft>
                <a:spcPts val="0"/>
              </a:spcAft>
              <a:buClr>
                <a:schemeClr val="tx1">
                  <a:lumMod val="50000"/>
                  <a:lumOff val="50000"/>
                </a:schemeClr>
              </a:buClr>
              <a:buFont typeface="Georgia" pitchFamily="18" charset="0"/>
              <a:buAutoNum type="arabicPeriod"/>
              <a:defRPr/>
            </a:pPr>
            <a:endParaRPr lang="en-US" altLang="en-US" dirty="0">
              <a:solidFill>
                <a:schemeClr val="tx1">
                  <a:lumMod val="85000"/>
                </a:schemeClr>
              </a:solidFill>
              <a:latin typeface="Georgia" pitchFamily="18" charset="0"/>
            </a:endParaRPr>
          </a:p>
        </p:txBody>
      </p:sp>
      <p:sp>
        <p:nvSpPr>
          <p:cNvPr id="35843" name="Text Placeholder 2">
            <a:extLst>
              <a:ext uri="{FF2B5EF4-FFF2-40B4-BE49-F238E27FC236}">
                <a16:creationId xmlns:a16="http://schemas.microsoft.com/office/drawing/2014/main" id="{C0CA75D9-CF00-4278-8916-0EAB4F70017F}"/>
              </a:ext>
            </a:extLst>
          </p:cNvPr>
          <p:cNvSpPr>
            <a:spLocks noGrp="1"/>
          </p:cNvSpPr>
          <p:nvPr>
            <p:ph type="body" sz="quarter" idx="3"/>
          </p:nvPr>
        </p:nvSpPr>
        <p:spPr>
          <a:xfrm>
            <a:off x="5257800" y="4271963"/>
            <a:ext cx="3703638" cy="736600"/>
          </a:xfrm>
        </p:spPr>
        <p:txBody>
          <a:bodyPr rtlCol="0"/>
          <a:lstStyle/>
          <a:p>
            <a:pPr eaLnBrk="1" fontAlgn="auto" hangingPunct="1">
              <a:defRPr/>
            </a:pPr>
            <a:r>
              <a:rPr lang="en-US" altLang="en-US" b="1" dirty="0">
                <a:solidFill>
                  <a:schemeClr val="tx1"/>
                </a:solidFill>
              </a:rPr>
              <a:t>Type of Water System*</a:t>
            </a:r>
          </a:p>
        </p:txBody>
      </p:sp>
      <p:pic>
        <p:nvPicPr>
          <p:cNvPr id="4" name="Picture 3" descr="sanitary well cap.jpg">
            <a:extLst>
              <a:ext uri="{FF2B5EF4-FFF2-40B4-BE49-F238E27FC236}">
                <a16:creationId xmlns:a16="http://schemas.microsoft.com/office/drawing/2014/main" id="{1CE0780B-06FA-49E2-B474-A4DB10B36C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963" y="3962400"/>
            <a:ext cx="1087437" cy="1328738"/>
          </a:xfrm>
          <a:prstGeom prst="rect">
            <a:avLst/>
          </a:prstGeom>
          <a:noFill/>
          <a:ln w="38100">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pic>
        <p:nvPicPr>
          <p:cNvPr id="5" name="Picture 11">
            <a:extLst>
              <a:ext uri="{FF2B5EF4-FFF2-40B4-BE49-F238E27FC236}">
                <a16:creationId xmlns:a16="http://schemas.microsoft.com/office/drawing/2014/main" id="{11673AFC-B25B-4514-A456-E7FE857ED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954463"/>
            <a:ext cx="1371600" cy="1371600"/>
          </a:xfrm>
          <a:prstGeom prst="rect">
            <a:avLst/>
          </a:prstGeom>
          <a:noFill/>
          <a:ln w="38100">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pic>
        <p:nvPicPr>
          <p:cNvPr id="49156" name="Picture 4">
            <a:extLst>
              <a:ext uri="{FF2B5EF4-FFF2-40B4-BE49-F238E27FC236}">
                <a16:creationId xmlns:a16="http://schemas.microsoft.com/office/drawing/2014/main" id="{5B2C18C9-509C-4D0A-BBB2-303491DF64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824" b="14706"/>
          <a:stretch>
            <a:fillRect/>
          </a:stretch>
        </p:blipFill>
        <p:spPr bwMode="auto">
          <a:xfrm>
            <a:off x="588963" y="1827213"/>
            <a:ext cx="3454400" cy="1981200"/>
          </a:xfrm>
          <a:prstGeom prst="rect">
            <a:avLst/>
          </a:prstGeom>
          <a:noFill/>
          <a:ln w="38100">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pic>
        <p:nvPicPr>
          <p:cNvPr id="11" name="Picture 10" descr="springbox.jpg">
            <a:extLst>
              <a:ext uri="{FF2B5EF4-FFF2-40B4-BE49-F238E27FC236}">
                <a16:creationId xmlns:a16="http://schemas.microsoft.com/office/drawing/2014/main" id="{47060981-E63A-4AC4-972E-F4DCC1D0CC1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952875"/>
            <a:ext cx="1828800" cy="1374775"/>
          </a:xfrm>
          <a:prstGeom prst="rect">
            <a:avLst/>
          </a:prstGeom>
          <a:noFill/>
          <a:ln w="38100">
            <a:solidFill>
              <a:srgbClr val="000000"/>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sp>
        <p:nvSpPr>
          <p:cNvPr id="18440" name="TextBox 11">
            <a:extLst>
              <a:ext uri="{FF2B5EF4-FFF2-40B4-BE49-F238E27FC236}">
                <a16:creationId xmlns:a16="http://schemas.microsoft.com/office/drawing/2014/main" id="{D798F441-8BFB-9740-8DBB-335C63410EA9}"/>
              </a:ext>
            </a:extLst>
          </p:cNvPr>
          <p:cNvSpPr txBox="1">
            <a:spLocks noChangeArrowheads="1"/>
          </p:cNvSpPr>
          <p:nvPr/>
        </p:nvSpPr>
        <p:spPr bwMode="auto">
          <a:xfrm>
            <a:off x="523875" y="5326063"/>
            <a:ext cx="1177925" cy="339725"/>
          </a:xfrm>
          <a:prstGeom prst="rect">
            <a:avLst/>
          </a:prstGeom>
          <a:noFill/>
          <a:ln>
            <a:noFill/>
          </a:ln>
          <a:extLst>
            <a:ext uri="{909E8E84-426E-40dd-AFC4-6F175D3DCCD1}"/>
            <a:ext uri="{91240B29-F687-4f45-9708-019B960494DF}"/>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libri" pitchFamily="34" charset="0"/>
                <a:ea typeface="ＭＳ Ｐゴシック"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libri" pitchFamily="34" charset="0"/>
                <a:ea typeface="ＭＳ Ｐゴシック"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libri" pitchFamily="34" charset="0"/>
                <a:ea typeface="ＭＳ Ｐゴシック"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libri" pitchFamily="34" charset="0"/>
                <a:ea typeface="ＭＳ Ｐゴシック"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9pPr>
          </a:lstStyle>
          <a:p>
            <a:pPr eaLnBrk="1" fontAlgn="auto" hangingPunct="1">
              <a:spcBef>
                <a:spcPct val="0"/>
              </a:spcBef>
              <a:spcAft>
                <a:spcPts val="0"/>
              </a:spcAft>
              <a:buClrTx/>
              <a:buSzTx/>
              <a:buFontTx/>
              <a:buNone/>
              <a:defRPr/>
            </a:pPr>
            <a:r>
              <a:rPr lang="en-US" altLang="en-US" sz="1600" b="1" dirty="0">
                <a:solidFill>
                  <a:schemeClr val="tx1"/>
                </a:solidFill>
                <a:latin typeface="+mj-lt"/>
              </a:rPr>
              <a:t>Drilled Well</a:t>
            </a:r>
          </a:p>
        </p:txBody>
      </p:sp>
      <p:sp>
        <p:nvSpPr>
          <p:cNvPr id="18441" name="TextBox 12">
            <a:extLst>
              <a:ext uri="{FF2B5EF4-FFF2-40B4-BE49-F238E27FC236}">
                <a16:creationId xmlns:a16="http://schemas.microsoft.com/office/drawing/2014/main" id="{AF4E4E0A-29A0-1847-AF3C-7A5DDAF76F7B}"/>
              </a:ext>
            </a:extLst>
          </p:cNvPr>
          <p:cNvSpPr txBox="1">
            <a:spLocks noChangeArrowheads="1"/>
          </p:cNvSpPr>
          <p:nvPr/>
        </p:nvSpPr>
        <p:spPr bwMode="auto">
          <a:xfrm>
            <a:off x="2000250" y="5303838"/>
            <a:ext cx="1122363" cy="338137"/>
          </a:xfrm>
          <a:prstGeom prst="rect">
            <a:avLst/>
          </a:prstGeom>
          <a:noFill/>
          <a:ln>
            <a:noFill/>
          </a:ln>
          <a:extLst>
            <a:ext uri="{909E8E84-426E-40dd-AFC4-6F175D3DCCD1}"/>
            <a:ext uri="{91240B29-F687-4f45-9708-019B960494DF}"/>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libri" pitchFamily="34" charset="0"/>
                <a:ea typeface="ＭＳ Ｐゴシック"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libri" pitchFamily="34" charset="0"/>
                <a:ea typeface="ＭＳ Ｐゴシック"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libri" pitchFamily="34" charset="0"/>
                <a:ea typeface="ＭＳ Ｐゴシック"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libri" pitchFamily="34" charset="0"/>
                <a:ea typeface="ＭＳ Ｐゴシック"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9pPr>
          </a:lstStyle>
          <a:p>
            <a:pPr eaLnBrk="1" fontAlgn="auto" hangingPunct="1">
              <a:spcBef>
                <a:spcPct val="0"/>
              </a:spcBef>
              <a:spcAft>
                <a:spcPts val="0"/>
              </a:spcAft>
              <a:buClrTx/>
              <a:buSzTx/>
              <a:buFontTx/>
              <a:buNone/>
              <a:defRPr/>
            </a:pPr>
            <a:r>
              <a:rPr lang="en-US" altLang="en-US" sz="1600" b="1" dirty="0">
                <a:solidFill>
                  <a:schemeClr val="tx1"/>
                </a:solidFill>
                <a:latin typeface="+mj-lt"/>
              </a:rPr>
              <a:t>Bored Well</a:t>
            </a:r>
          </a:p>
        </p:txBody>
      </p:sp>
      <p:sp>
        <p:nvSpPr>
          <p:cNvPr id="18442" name="TextBox 13">
            <a:extLst>
              <a:ext uri="{FF2B5EF4-FFF2-40B4-BE49-F238E27FC236}">
                <a16:creationId xmlns:a16="http://schemas.microsoft.com/office/drawing/2014/main" id="{FEE1CF61-F51B-B54D-B413-58F21D3BF7E8}"/>
              </a:ext>
            </a:extLst>
          </p:cNvPr>
          <p:cNvSpPr txBox="1">
            <a:spLocks noChangeArrowheads="1"/>
          </p:cNvSpPr>
          <p:nvPr/>
        </p:nvSpPr>
        <p:spPr bwMode="auto">
          <a:xfrm>
            <a:off x="3722688" y="5303838"/>
            <a:ext cx="1089025" cy="338137"/>
          </a:xfrm>
          <a:prstGeom prst="rect">
            <a:avLst/>
          </a:prstGeom>
          <a:noFill/>
          <a:ln>
            <a:noFill/>
          </a:ln>
          <a:extLst>
            <a:ext uri="{909E8E84-426E-40dd-AFC4-6F175D3DCCD1}"/>
            <a:ext uri="{91240B29-F687-4f45-9708-019B960494DF}"/>
          </a:extLst>
        </p:spPr>
        <p:txBody>
          <a:bodyPr wrap="none">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libri" pitchFamily="34" charset="0"/>
                <a:ea typeface="ＭＳ Ｐゴシック"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libri" pitchFamily="34" charset="0"/>
                <a:ea typeface="ＭＳ Ｐゴシック"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libri" pitchFamily="34" charset="0"/>
                <a:ea typeface="ＭＳ Ｐゴシック"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libri" pitchFamily="34" charset="0"/>
                <a:ea typeface="ＭＳ Ｐゴシック"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9pPr>
          </a:lstStyle>
          <a:p>
            <a:pPr eaLnBrk="1" fontAlgn="auto" hangingPunct="1">
              <a:spcBef>
                <a:spcPct val="0"/>
              </a:spcBef>
              <a:spcAft>
                <a:spcPts val="0"/>
              </a:spcAft>
              <a:buClrTx/>
              <a:buSzTx/>
              <a:buFontTx/>
              <a:buNone/>
              <a:defRPr/>
            </a:pPr>
            <a:r>
              <a:rPr lang="en-US" altLang="en-US" sz="1600" b="1" dirty="0">
                <a:solidFill>
                  <a:schemeClr val="tx1"/>
                </a:solidFill>
                <a:latin typeface="+mj-lt"/>
              </a:rPr>
              <a:t>Spring Box</a:t>
            </a:r>
          </a:p>
        </p:txBody>
      </p:sp>
      <p:sp>
        <p:nvSpPr>
          <p:cNvPr id="18443" name="TextBox 14">
            <a:extLst>
              <a:ext uri="{FF2B5EF4-FFF2-40B4-BE49-F238E27FC236}">
                <a16:creationId xmlns:a16="http://schemas.microsoft.com/office/drawing/2014/main" id="{81153E7F-3EE0-AE42-B9BD-9F7FCA2BA394}"/>
              </a:ext>
            </a:extLst>
          </p:cNvPr>
          <p:cNvSpPr txBox="1">
            <a:spLocks noChangeArrowheads="1"/>
          </p:cNvSpPr>
          <p:nvPr/>
        </p:nvSpPr>
        <p:spPr bwMode="auto">
          <a:xfrm>
            <a:off x="1676400" y="1866900"/>
            <a:ext cx="890588" cy="1816100"/>
          </a:xfrm>
          <a:prstGeom prst="rect">
            <a:avLst/>
          </a:prstGeom>
          <a:solidFill>
            <a:schemeClr val="tx1">
              <a:alpha val="54117"/>
            </a:schemeClr>
          </a:solidFill>
          <a:ln>
            <a:noFill/>
          </a:ln>
          <a:extLst>
            <a:ext uri="{91240B29-F687-4f45-9708-019B960494DF}"/>
          </a:extLst>
        </p:spPr>
        <p:txBody>
          <a:bodyPr>
            <a:spAutoFit/>
          </a:bodyPr>
          <a:lstStyle>
            <a:lvl1pPr eaLnBrk="0" hangingPunct="0">
              <a:spcBef>
                <a:spcPts val="2000"/>
              </a:spcBef>
              <a:buClr>
                <a:srgbClr val="6FB7D7"/>
              </a:buClr>
              <a:buSzPct val="110000"/>
              <a:buFont typeface="Wingdings 2" pitchFamily="18" charset="2"/>
              <a:buChar char=""/>
              <a:defRPr sz="2400">
                <a:solidFill>
                  <a:srgbClr val="595959"/>
                </a:solidFill>
                <a:latin typeface="Calibri" pitchFamily="34" charset="0"/>
                <a:ea typeface="ＭＳ Ｐゴシック" pitchFamily="34" charset="-128"/>
              </a:defRPr>
            </a:lvl1pPr>
            <a:lvl2pPr marL="742950" indent="-285750" eaLnBrk="0" hangingPunct="0">
              <a:spcBef>
                <a:spcPts val="600"/>
              </a:spcBef>
              <a:buClr>
                <a:srgbClr val="215D77"/>
              </a:buClr>
              <a:buSzPct val="110000"/>
              <a:buFont typeface="Wingdings 2" pitchFamily="18" charset="2"/>
              <a:buChar char=""/>
              <a:defRPr sz="2200">
                <a:solidFill>
                  <a:srgbClr val="595959"/>
                </a:solidFill>
                <a:latin typeface="Calibri" pitchFamily="34" charset="0"/>
                <a:ea typeface="ＭＳ Ｐゴシック" pitchFamily="34" charset="-128"/>
              </a:defRPr>
            </a:lvl2pPr>
            <a:lvl3pPr marL="1143000" indent="-228600" eaLnBrk="0" hangingPunct="0">
              <a:spcBef>
                <a:spcPts val="600"/>
              </a:spcBef>
              <a:buClr>
                <a:srgbClr val="6FB7D7"/>
              </a:buClr>
              <a:buSzPct val="110000"/>
              <a:buFont typeface="Wingdings 2" pitchFamily="18" charset="2"/>
              <a:buChar char=""/>
              <a:defRPr sz="2000">
                <a:solidFill>
                  <a:srgbClr val="595959"/>
                </a:solidFill>
                <a:latin typeface="Calibri" pitchFamily="34" charset="0"/>
                <a:ea typeface="ＭＳ Ｐゴシック" pitchFamily="34" charset="-128"/>
              </a:defRPr>
            </a:lvl3pPr>
            <a:lvl4pPr marL="1600200" indent="-228600" eaLnBrk="0" hangingPunct="0">
              <a:spcBef>
                <a:spcPts val="600"/>
              </a:spcBef>
              <a:buClr>
                <a:srgbClr val="215D77"/>
              </a:buClr>
              <a:buSzPct val="110000"/>
              <a:buFont typeface="Wingdings 2" pitchFamily="18" charset="2"/>
              <a:buChar char=""/>
              <a:defRPr>
                <a:solidFill>
                  <a:srgbClr val="595959"/>
                </a:solidFill>
                <a:latin typeface="Calibri" pitchFamily="34" charset="0"/>
                <a:ea typeface="ＭＳ Ｐゴシック" pitchFamily="34" charset="-128"/>
              </a:defRPr>
            </a:lvl4pPr>
            <a:lvl5pPr marL="2057400" indent="-228600" eaLnBrk="0" hangingPunct="0">
              <a:spcBef>
                <a:spcPts val="600"/>
              </a:spcBef>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5pPr>
            <a:lvl6pPr marL="25146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6pPr>
            <a:lvl7pPr marL="29718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7pPr>
            <a:lvl8pPr marL="34290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8pPr>
            <a:lvl9pPr marL="3886200" indent="-228600" eaLnBrk="0" fontAlgn="base" hangingPunct="0">
              <a:spcBef>
                <a:spcPts val="600"/>
              </a:spcBef>
              <a:spcAft>
                <a:spcPct val="0"/>
              </a:spcAft>
              <a:buClr>
                <a:srgbClr val="6FB7D7"/>
              </a:buClr>
              <a:buSzPct val="110000"/>
              <a:buFont typeface="Wingdings 2" pitchFamily="18" charset="2"/>
              <a:buChar char=""/>
              <a:defRPr>
                <a:solidFill>
                  <a:srgbClr val="595959"/>
                </a:solidFill>
                <a:latin typeface="Calibri" pitchFamily="34" charset="0"/>
                <a:ea typeface="ＭＳ Ｐゴシック" pitchFamily="34" charset="-128"/>
              </a:defRPr>
            </a:lvl9pPr>
          </a:lstStyle>
          <a:p>
            <a:pPr eaLnBrk="1" fontAlgn="auto" hangingPunct="1">
              <a:spcBef>
                <a:spcPct val="0"/>
              </a:spcBef>
              <a:spcAft>
                <a:spcPts val="0"/>
              </a:spcAft>
              <a:buClrTx/>
              <a:buSzTx/>
              <a:buFontTx/>
              <a:buNone/>
              <a:defRPr/>
            </a:pPr>
            <a:r>
              <a:rPr lang="en-US" altLang="en-US" sz="1600" b="1" dirty="0">
                <a:solidFill>
                  <a:schemeClr val="bg1"/>
                </a:solidFill>
                <a:latin typeface="+mn-lt"/>
              </a:rPr>
              <a:t>Lead</a:t>
            </a:r>
          </a:p>
          <a:p>
            <a:pPr eaLnBrk="1" fontAlgn="auto" hangingPunct="1">
              <a:spcBef>
                <a:spcPct val="0"/>
              </a:spcBef>
              <a:spcAft>
                <a:spcPts val="0"/>
              </a:spcAft>
              <a:buClrTx/>
              <a:buSzTx/>
              <a:buFontTx/>
              <a:buNone/>
              <a:defRPr/>
            </a:pPr>
            <a:endParaRPr lang="en-US" altLang="en-US" sz="1600" b="1" dirty="0">
              <a:solidFill>
                <a:schemeClr val="bg1"/>
              </a:solidFill>
              <a:latin typeface="+mn-lt"/>
            </a:endParaRPr>
          </a:p>
          <a:p>
            <a:pPr eaLnBrk="1" fontAlgn="auto" hangingPunct="1">
              <a:spcBef>
                <a:spcPct val="0"/>
              </a:spcBef>
              <a:spcAft>
                <a:spcPts val="0"/>
              </a:spcAft>
              <a:buClrTx/>
              <a:buSzTx/>
              <a:buFontTx/>
              <a:buNone/>
              <a:defRPr/>
            </a:pPr>
            <a:r>
              <a:rPr lang="en-US" altLang="en-US" sz="1600" b="1" dirty="0">
                <a:solidFill>
                  <a:schemeClr val="bg1"/>
                </a:solidFill>
                <a:latin typeface="+mn-lt"/>
              </a:rPr>
              <a:t>Copper</a:t>
            </a:r>
          </a:p>
          <a:p>
            <a:pPr eaLnBrk="1" fontAlgn="auto" hangingPunct="1">
              <a:spcBef>
                <a:spcPct val="0"/>
              </a:spcBef>
              <a:spcAft>
                <a:spcPts val="0"/>
              </a:spcAft>
              <a:buClrTx/>
              <a:buSzTx/>
              <a:buFontTx/>
              <a:buNone/>
              <a:defRPr/>
            </a:pPr>
            <a:endParaRPr lang="en-US" altLang="en-US" sz="1600" b="1" dirty="0">
              <a:solidFill>
                <a:schemeClr val="bg1"/>
              </a:solidFill>
              <a:latin typeface="+mn-lt"/>
            </a:endParaRPr>
          </a:p>
          <a:p>
            <a:pPr eaLnBrk="1" fontAlgn="auto" hangingPunct="1">
              <a:spcBef>
                <a:spcPct val="0"/>
              </a:spcBef>
              <a:spcAft>
                <a:spcPts val="0"/>
              </a:spcAft>
              <a:buClrTx/>
              <a:buSzTx/>
              <a:buFontTx/>
              <a:buNone/>
              <a:defRPr/>
            </a:pPr>
            <a:r>
              <a:rPr lang="en-US" altLang="en-US" sz="1600" b="1" dirty="0">
                <a:solidFill>
                  <a:schemeClr val="bg1"/>
                </a:solidFill>
                <a:latin typeface="+mn-lt"/>
              </a:rPr>
              <a:t>Brass</a:t>
            </a:r>
          </a:p>
          <a:p>
            <a:pPr eaLnBrk="1" fontAlgn="auto" hangingPunct="1">
              <a:spcBef>
                <a:spcPct val="0"/>
              </a:spcBef>
              <a:spcAft>
                <a:spcPts val="0"/>
              </a:spcAft>
              <a:buClrTx/>
              <a:buSzTx/>
              <a:buFontTx/>
              <a:buNone/>
              <a:defRPr/>
            </a:pPr>
            <a:endParaRPr lang="en-US" altLang="en-US" sz="1600" b="1" dirty="0">
              <a:solidFill>
                <a:schemeClr val="bg1"/>
              </a:solidFill>
              <a:latin typeface="+mn-lt"/>
            </a:endParaRPr>
          </a:p>
          <a:p>
            <a:pPr eaLnBrk="1" fontAlgn="auto" hangingPunct="1">
              <a:spcBef>
                <a:spcPct val="0"/>
              </a:spcBef>
              <a:spcAft>
                <a:spcPts val="0"/>
              </a:spcAft>
              <a:buClrTx/>
              <a:buSzTx/>
              <a:buFontTx/>
              <a:buNone/>
              <a:defRPr/>
            </a:pPr>
            <a:r>
              <a:rPr lang="en-US" altLang="en-US" sz="1600" b="1" dirty="0">
                <a:solidFill>
                  <a:schemeClr val="bg1"/>
                </a:solidFill>
                <a:latin typeface="+mn-lt"/>
              </a:rPr>
              <a:t>Plastic</a:t>
            </a:r>
          </a:p>
        </p:txBody>
      </p:sp>
      <p:sp>
        <p:nvSpPr>
          <p:cNvPr id="35853" name="Text Placeholder 2">
            <a:extLst>
              <a:ext uri="{FF2B5EF4-FFF2-40B4-BE49-F238E27FC236}">
                <a16:creationId xmlns:a16="http://schemas.microsoft.com/office/drawing/2014/main" id="{46148AB8-0A37-4B29-873C-D6E0E4AC4E85}"/>
              </a:ext>
            </a:extLst>
          </p:cNvPr>
          <p:cNvSpPr txBox="1">
            <a:spLocks/>
          </p:cNvSpPr>
          <p:nvPr/>
        </p:nvSpPr>
        <p:spPr bwMode="auto">
          <a:xfrm>
            <a:off x="523875" y="5865813"/>
            <a:ext cx="83915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fontAlgn="auto" hangingPunct="1">
              <a:spcBef>
                <a:spcPct val="20000"/>
              </a:spcBef>
              <a:spcAft>
                <a:spcPts val="0"/>
              </a:spcAft>
              <a:buClr>
                <a:srgbClr val="7F7F7F"/>
              </a:buClr>
              <a:defRPr/>
            </a:pPr>
            <a:r>
              <a:rPr lang="en-US" altLang="en-US" sz="1400" b="1" dirty="0">
                <a:latin typeface="+mj-lt"/>
              </a:rPr>
              <a:t>*</a:t>
            </a:r>
            <a:r>
              <a:rPr lang="en-US" altLang="en-US" sz="1600" b="1" dirty="0">
                <a:latin typeface="+mj-lt"/>
              </a:rPr>
              <a:t>Answer to the best of your knowledge.  Some well casings are buried and not visible from the surface. More than one type of plumbing materials is common – list all that you can see.</a:t>
            </a:r>
            <a:endParaRPr lang="en-US" altLang="en-US" sz="1400" b="1" dirty="0">
              <a:latin typeface="+mj-lt"/>
            </a:endParaRPr>
          </a:p>
        </p:txBody>
      </p:sp>
      <p:sp>
        <p:nvSpPr>
          <p:cNvPr id="3" name="Title 2">
            <a:extLst>
              <a:ext uri="{FF2B5EF4-FFF2-40B4-BE49-F238E27FC236}">
                <a16:creationId xmlns:a16="http://schemas.microsoft.com/office/drawing/2014/main" id="{5A96A6BE-1A9C-443F-BB68-ED5765E2609D}"/>
              </a:ext>
            </a:extLst>
          </p:cNvPr>
          <p:cNvSpPr>
            <a:spLocks noGrp="1"/>
          </p:cNvSpPr>
          <p:nvPr>
            <p:ph type="title"/>
          </p:nvPr>
        </p:nvSpPr>
        <p:spPr>
          <a:xfrm>
            <a:off x="822325" y="287338"/>
            <a:ext cx="7940675" cy="1355725"/>
          </a:xfrm>
        </p:spPr>
        <p:txBody>
          <a:bodyPr/>
          <a:lstStyle/>
          <a:p>
            <a:pPr eaLnBrk="1" fontAlgn="auto" hangingPunct="1">
              <a:spcAft>
                <a:spcPts val="0"/>
              </a:spcAft>
              <a:defRPr/>
            </a:pPr>
            <a:r>
              <a:rPr lang="en-US" sz="4000" dirty="0">
                <a:solidFill>
                  <a:schemeClr val="tx1">
                    <a:lumMod val="75000"/>
                    <a:lumOff val="25000"/>
                  </a:schemeClr>
                </a:solidFill>
              </a:rPr>
              <a:t>Well and plumbing system questions…</a:t>
            </a:r>
          </a:p>
        </p:txBody>
      </p:sp>
      <p:sp>
        <p:nvSpPr>
          <p:cNvPr id="17" name="Text Placeholder 2">
            <a:extLst>
              <a:ext uri="{FF2B5EF4-FFF2-40B4-BE49-F238E27FC236}">
                <a16:creationId xmlns:a16="http://schemas.microsoft.com/office/drawing/2014/main" id="{96636503-AEE8-4030-972A-534A918FC7CB}"/>
              </a:ext>
            </a:extLst>
          </p:cNvPr>
          <p:cNvSpPr txBox="1">
            <a:spLocks/>
          </p:cNvSpPr>
          <p:nvPr/>
        </p:nvSpPr>
        <p:spPr>
          <a:xfrm>
            <a:off x="4233863" y="2368550"/>
            <a:ext cx="4132262" cy="735013"/>
          </a:xfrm>
          <a:prstGeom prst="rect">
            <a:avLst/>
          </a:prstGeom>
        </p:spPr>
        <p:txBody>
          <a:bodyPr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fontAlgn="auto">
              <a:defRPr/>
            </a:pPr>
            <a:r>
              <a:rPr lang="en-US" altLang="en-US" b="1" dirty="0">
                <a:solidFill>
                  <a:schemeClr val="tx1"/>
                </a:solidFill>
              </a:rPr>
              <a:t>Type of PLUMBING MATERIAL(S)*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E61590C-E4F3-9E42-8695-ED500C1529C0}"/>
              </a:ext>
            </a:extLst>
          </p:cNvPr>
          <p:cNvSpPr>
            <a:spLocks noGrp="1"/>
          </p:cNvSpPr>
          <p:nvPr>
            <p:ph type="subTitle" idx="1"/>
          </p:nvPr>
        </p:nvSpPr>
        <p:spPr>
          <a:xfrm>
            <a:off x="825500" y="4456113"/>
            <a:ext cx="7543800" cy="1143000"/>
          </a:xfrm>
        </p:spPr>
        <p:txBody>
          <a:bodyPr rtlCol="0"/>
          <a:lstStyle/>
          <a:p>
            <a:pPr marL="623887" indent="-514350" eaLnBrk="1" fontAlgn="auto" hangingPunct="1">
              <a:spcAft>
                <a:spcPts val="0"/>
              </a:spcAft>
              <a:buClr>
                <a:schemeClr val="accent1">
                  <a:lumMod val="60000"/>
                  <a:lumOff val="40000"/>
                </a:schemeClr>
              </a:buClr>
              <a:buFont typeface="Georgia" pitchFamily="18" charset="0"/>
              <a:buNone/>
              <a:defRPr/>
            </a:pPr>
            <a:endParaRPr lang="en-US" dirty="0">
              <a:solidFill>
                <a:schemeClr val="tx1">
                  <a:lumMod val="65000"/>
                  <a:lumOff val="35000"/>
                </a:schemeClr>
              </a:solidFill>
            </a:endParaRPr>
          </a:p>
          <a:p>
            <a:pPr marL="182880" indent="-182880" eaLnBrk="1" fontAlgn="auto" hangingPunct="1">
              <a:spcAft>
                <a:spcPts val="0"/>
              </a:spcAft>
              <a:buClr>
                <a:schemeClr val="accent1">
                  <a:lumMod val="60000"/>
                  <a:lumOff val="40000"/>
                </a:schemeClr>
              </a:buClr>
              <a:buFont typeface="Georgia" pitchFamily="18" charset="0"/>
              <a:buNone/>
              <a:defRPr/>
            </a:pPr>
            <a:endParaRPr lang="en-US" dirty="0">
              <a:solidFill>
                <a:schemeClr val="tx1">
                  <a:lumMod val="65000"/>
                  <a:lumOff val="35000"/>
                </a:schemeClr>
              </a:solidFill>
            </a:endParaRPr>
          </a:p>
        </p:txBody>
      </p:sp>
      <p:pic>
        <p:nvPicPr>
          <p:cNvPr id="31747" name="Picture 7" descr="\\moo.ag.w2k.vt.edu\dept-bse$\Faculty\Projects\VAHWQP\Photos, Clip Art\IMG_0363.JPG">
            <a:extLst>
              <a:ext uri="{FF2B5EF4-FFF2-40B4-BE49-F238E27FC236}">
                <a16:creationId xmlns:a16="http://schemas.microsoft.com/office/drawing/2014/main" id="{D59B42CF-E8BD-DBA7-7D6E-6C37A737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09750"/>
            <a:ext cx="2400300" cy="16002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749164D-7176-4649-A251-8BA2A48E4054}"/>
              </a:ext>
            </a:extLst>
          </p:cNvPr>
          <p:cNvSpPr>
            <a:spLocks noGrp="1"/>
          </p:cNvSpPr>
          <p:nvPr>
            <p:ph type="ctrTitle"/>
          </p:nvPr>
        </p:nvSpPr>
        <p:spPr>
          <a:xfrm>
            <a:off x="2819400" y="1600200"/>
            <a:ext cx="5549900" cy="2667000"/>
          </a:xfrm>
        </p:spPr>
        <p:txBody>
          <a:bodyPr>
            <a:normAutofit fontScale="90000"/>
          </a:bodyPr>
          <a:lstStyle/>
          <a:p>
            <a:pPr algn="r" eaLnBrk="1" fontAlgn="auto" hangingPunct="1">
              <a:spcAft>
                <a:spcPts val="0"/>
              </a:spcAft>
              <a:defRPr/>
            </a:pPr>
            <a:r>
              <a:rPr lang="en-US" sz="4000" dirty="0"/>
              <a:t>SAMPLE COLLECTION DAY</a:t>
            </a:r>
            <a:br>
              <a:rPr lang="en-US" sz="4000" dirty="0"/>
            </a:br>
            <a:r>
              <a:rPr lang="en-US" sz="4000" dirty="0">
                <a:highlight>
                  <a:srgbClr val="FFFF00"/>
                </a:highlight>
              </a:rPr>
              <a:t>(ADD DATE, LOCATION, TIME HERE)</a:t>
            </a:r>
            <a:br>
              <a:rPr lang="en-US" sz="4000" dirty="0"/>
            </a:br>
            <a:br>
              <a:rPr lang="en-US" sz="4000" dirty="0"/>
            </a:br>
            <a:r>
              <a:rPr lang="en-US" sz="2700" b="1" dirty="0">
                <a:solidFill>
                  <a:srgbClr val="FF0000"/>
                </a:solidFill>
              </a:rPr>
              <a:t>NOTE: SAMPLES WILL ONLY BE COLLECTED ON THIS DAY!</a:t>
            </a:r>
            <a:endParaRPr lang="en-US" sz="4000" b="1"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moo.ag.w2k.vt.edu\dept-bse$\Faculty\Projects\VAHWQP\Photos, Clip Art\Picture1.png">
            <a:extLst>
              <a:ext uri="{FF2B5EF4-FFF2-40B4-BE49-F238E27FC236}">
                <a16:creationId xmlns:a16="http://schemas.microsoft.com/office/drawing/2014/main" id="{D4A0D227-1237-427D-034E-2DA4DE829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4775"/>
            <a:ext cx="24130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2">
            <a:extLst>
              <a:ext uri="{FF2B5EF4-FFF2-40B4-BE49-F238E27FC236}">
                <a16:creationId xmlns:a16="http://schemas.microsoft.com/office/drawing/2014/main" id="{A3D7C63F-B71A-8DFA-7916-52DAC008E56D}"/>
              </a:ext>
            </a:extLst>
          </p:cNvPr>
          <p:cNvSpPr txBox="1">
            <a:spLocks noChangeArrowheads="1"/>
          </p:cNvSpPr>
          <p:nvPr/>
        </p:nvSpPr>
        <p:spPr bwMode="auto">
          <a:xfrm>
            <a:off x="3108325" y="228600"/>
            <a:ext cx="2560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dirty="0"/>
              <a:t>Questions?</a:t>
            </a:r>
          </a:p>
          <a:p>
            <a:pPr algn="ctr" eaLnBrk="1" hangingPunct="1"/>
            <a:r>
              <a:rPr lang="en-US" altLang="en-US" sz="2400" b="1" dirty="0"/>
              <a:t>Erin Ling</a:t>
            </a:r>
          </a:p>
          <a:p>
            <a:pPr algn="ctr" eaLnBrk="1" hangingPunct="1"/>
            <a:r>
              <a:rPr lang="en-US" altLang="en-US" sz="2400" b="1" dirty="0"/>
              <a:t>State Coordinator</a:t>
            </a:r>
          </a:p>
          <a:p>
            <a:pPr algn="ctr" eaLnBrk="1" hangingPunct="1"/>
            <a:r>
              <a:rPr lang="en-US" altLang="en-US" sz="2400" b="1" dirty="0"/>
              <a:t>wellwater@vt.edu</a:t>
            </a:r>
          </a:p>
        </p:txBody>
      </p:sp>
      <p:sp>
        <p:nvSpPr>
          <p:cNvPr id="5" name="Title 4">
            <a:extLst>
              <a:ext uri="{FF2B5EF4-FFF2-40B4-BE49-F238E27FC236}">
                <a16:creationId xmlns:a16="http://schemas.microsoft.com/office/drawing/2014/main" id="{596D97B4-5BE3-4A44-90C1-22B8724E93FF}"/>
              </a:ext>
            </a:extLst>
          </p:cNvPr>
          <p:cNvSpPr>
            <a:spLocks noGrp="1"/>
          </p:cNvSpPr>
          <p:nvPr>
            <p:ph type="title"/>
          </p:nvPr>
        </p:nvSpPr>
        <p:spPr>
          <a:xfrm>
            <a:off x="2743200" y="4724400"/>
            <a:ext cx="3508375" cy="1450975"/>
          </a:xfrm>
        </p:spPr>
        <p:txBody>
          <a:bodyPr>
            <a:noAutofit/>
          </a:bodyPr>
          <a:lstStyle/>
          <a:p>
            <a:pPr algn="ctr" eaLnBrk="1" fontAlgn="auto" hangingPunct="1">
              <a:spcAft>
                <a:spcPts val="0"/>
              </a:spcAft>
              <a:defRPr/>
            </a:pPr>
            <a:r>
              <a:rPr lang="en-US" sz="2400" b="1" dirty="0">
                <a:solidFill>
                  <a:schemeClr val="tx1">
                    <a:lumMod val="75000"/>
                    <a:lumOff val="25000"/>
                  </a:schemeClr>
                </a:solidFill>
              </a:rPr>
              <a:t>For more information about private water supplies and the program, please visit: </a:t>
            </a:r>
            <a:r>
              <a:rPr lang="en-US" sz="2400" b="1" dirty="0">
                <a:solidFill>
                  <a:schemeClr val="tx1">
                    <a:lumMod val="75000"/>
                    <a:lumOff val="25000"/>
                  </a:schemeClr>
                </a:solidFill>
                <a:hlinkClick r:id="rId4"/>
              </a:rPr>
              <a:t>www.wellwater.bse.vt.edu</a:t>
            </a:r>
            <a:endParaRPr lang="en-US" sz="2400" b="1" dirty="0">
              <a:solidFill>
                <a:schemeClr val="tx1">
                  <a:lumMod val="75000"/>
                  <a:lumOff val="25000"/>
                </a:schemeClr>
              </a:solidFill>
            </a:endParaRPr>
          </a:p>
        </p:txBody>
      </p:sp>
      <p:pic>
        <p:nvPicPr>
          <p:cNvPr id="32774" name="Picture 8" descr="Indicia and VCE Identity">
            <a:extLst>
              <a:ext uri="{FF2B5EF4-FFF2-40B4-BE49-F238E27FC236}">
                <a16:creationId xmlns:a16="http://schemas.microsoft.com/office/drawing/2014/main" id="{885D63C1-45F9-F8D5-723E-03F789B67C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9" b="32675"/>
          <a:stretch/>
        </p:blipFill>
        <p:spPr bwMode="auto">
          <a:xfrm>
            <a:off x="6550024" y="239713"/>
            <a:ext cx="2289175"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0387E58-832E-E070-B660-7003C7A98C3C}"/>
              </a:ext>
            </a:extLst>
          </p:cNvPr>
          <p:cNvSpPr txBox="1"/>
          <p:nvPr/>
        </p:nvSpPr>
        <p:spPr>
          <a:xfrm>
            <a:off x="6629400" y="4191000"/>
            <a:ext cx="2133600" cy="2323713"/>
          </a:xfrm>
          <a:prstGeom prst="rect">
            <a:avLst/>
          </a:prstGeom>
          <a:noFill/>
        </p:spPr>
        <p:txBody>
          <a:bodyPr wrap="square" rtlCol="0">
            <a:spAutoFit/>
          </a:bodyPr>
          <a:lstStyle/>
          <a:p>
            <a:pPr rtl="0">
              <a:spcBef>
                <a:spcPts val="1200"/>
              </a:spcBef>
              <a:spcAft>
                <a:spcPts val="1200"/>
              </a:spcAft>
              <a:buNone/>
            </a:pPr>
            <a:r>
              <a:rPr lang="en-US" sz="900" b="0" i="0" u="none" strike="noStrike" dirty="0">
                <a:solidFill>
                  <a:srgbClr val="212121"/>
                </a:solidFill>
                <a:effectLst/>
                <a:latin typeface="Arial" panose="020B0604020202020204" pitchFamily="34" charset="0"/>
              </a:rPr>
              <a:t>Virginia Cooperative Extension is a partnership of Virginia Tech, Virginia State University, the U.S. Department of Agriculture, and local governments. Its programs and employment are open to all, regardless of age, color, disability, sex (including pregnancy), gender, gender identity, gender expression, genetic information, ethnicity or national origin, political affiliation, race, religion, sexual orientation, or military status, or any other basis protected by law.</a:t>
            </a:r>
            <a:endParaRPr lang="en-US" sz="900" b="0" dirty="0">
              <a:effectLst/>
            </a:endParaRPr>
          </a:p>
          <a:p>
            <a:pPr>
              <a:buNone/>
            </a:pPr>
            <a:br>
              <a:rPr lang="en-US" sz="900" dirty="0"/>
            </a:br>
            <a:endParaRPr lang="en-US" sz="900" dirty="0"/>
          </a:p>
        </p:txBody>
      </p:sp>
      <p:pic>
        <p:nvPicPr>
          <p:cNvPr id="3" name="Picture 2" descr="A blue and white water drop with a house in it&#10;&#10;AI-generated content may be incorrect.">
            <a:extLst>
              <a:ext uri="{FF2B5EF4-FFF2-40B4-BE49-F238E27FC236}">
                <a16:creationId xmlns:a16="http://schemas.microsoft.com/office/drawing/2014/main" id="{BBB1C92E-6507-C9E5-2BF7-583299B8B8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5985" y="2437383"/>
            <a:ext cx="2782830" cy="16482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kidwith water.png">
            <a:extLst>
              <a:ext uri="{FF2B5EF4-FFF2-40B4-BE49-F238E27FC236}">
                <a16:creationId xmlns:a16="http://schemas.microsoft.com/office/drawing/2014/main" id="{5D3C3DC0-A4FD-682C-1FE4-B5F7F4DE6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
            <a:ext cx="299720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a:extLst>
              <a:ext uri="{FF2B5EF4-FFF2-40B4-BE49-F238E27FC236}">
                <a16:creationId xmlns:a16="http://schemas.microsoft.com/office/drawing/2014/main" id="{0FBA267D-D3F5-990B-2000-3960EB6C6A8D}"/>
              </a:ext>
            </a:extLst>
          </p:cNvPr>
          <p:cNvSpPr txBox="1">
            <a:spLocks noChangeArrowheads="1"/>
          </p:cNvSpPr>
          <p:nvPr/>
        </p:nvSpPr>
        <p:spPr bwMode="auto">
          <a:xfrm>
            <a:off x="5943600" y="6553200"/>
            <a:ext cx="2743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sz="1000">
                <a:latin typeface="Arial" panose="020B0604020202020204" pitchFamily="34" charset="0"/>
                <a:ea typeface="MS PGothic" panose="020B0600070205080204" pitchFamily="34" charset="-128"/>
              </a:rPr>
              <a:t>Source: Penn State University</a:t>
            </a:r>
          </a:p>
        </p:txBody>
      </p:sp>
      <p:sp>
        <p:nvSpPr>
          <p:cNvPr id="3" name="Title 2">
            <a:extLst>
              <a:ext uri="{FF2B5EF4-FFF2-40B4-BE49-F238E27FC236}">
                <a16:creationId xmlns:a16="http://schemas.microsoft.com/office/drawing/2014/main" id="{F1019A55-E34B-48C9-9231-1DC32A19F63E}"/>
              </a:ext>
            </a:extLst>
          </p:cNvPr>
          <p:cNvSpPr>
            <a:spLocks noGrp="1"/>
          </p:cNvSpPr>
          <p:nvPr>
            <p:ph type="title"/>
          </p:nvPr>
        </p:nvSpPr>
        <p:spPr>
          <a:xfrm>
            <a:off x="838200" y="4343400"/>
            <a:ext cx="5105400" cy="1450975"/>
          </a:xfrm>
        </p:spPr>
        <p:txBody>
          <a:bodyPr>
            <a:noAutofit/>
          </a:bodyPr>
          <a:lstStyle/>
          <a:p>
            <a:pPr eaLnBrk="1" fontAlgn="auto" hangingPunct="1">
              <a:spcAft>
                <a:spcPts val="0"/>
              </a:spcAft>
              <a:defRPr/>
            </a:pPr>
            <a:r>
              <a:rPr lang="en-US" sz="4000" dirty="0">
                <a:solidFill>
                  <a:schemeClr val="tx1">
                    <a:lumMod val="75000"/>
                    <a:lumOff val="25000"/>
                  </a:schemeClr>
                </a:solidFill>
              </a:rPr>
              <a:t>Thank you for participating! </a:t>
            </a:r>
            <a:br>
              <a:rPr lang="en-US" sz="4000" dirty="0">
                <a:solidFill>
                  <a:schemeClr val="tx1">
                    <a:lumMod val="75000"/>
                    <a:lumOff val="25000"/>
                  </a:schemeClr>
                </a:solidFill>
              </a:rPr>
            </a:br>
            <a:r>
              <a:rPr lang="en-US" sz="4000" dirty="0">
                <a:solidFill>
                  <a:schemeClr val="tx1">
                    <a:lumMod val="75000"/>
                    <a:lumOff val="25000"/>
                  </a:schemeClr>
                </a:solidFill>
              </a:rPr>
              <a:t> </a:t>
            </a:r>
            <a:br>
              <a:rPr lang="en-US" sz="4000" dirty="0">
                <a:solidFill>
                  <a:schemeClr val="tx1">
                    <a:lumMod val="75000"/>
                    <a:lumOff val="25000"/>
                  </a:schemeClr>
                </a:solidFill>
              </a:rPr>
            </a:br>
            <a:r>
              <a:rPr lang="en-US" sz="4000" dirty="0">
                <a:solidFill>
                  <a:schemeClr val="tx1">
                    <a:lumMod val="75000"/>
                    <a:lumOff val="25000"/>
                  </a:schemeClr>
                </a:solidFill>
              </a:rPr>
              <a:t>You have taken an important step towards understanding your water quality!</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926C8A-93F5-9F49-8C2A-54EABAC8CBE9}"/>
              </a:ext>
            </a:extLst>
          </p:cNvPr>
          <p:cNvSpPr/>
          <p:nvPr/>
        </p:nvSpPr>
        <p:spPr>
          <a:xfrm>
            <a:off x="7467600" y="2743200"/>
            <a:ext cx="762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mj-lt"/>
            </a:endParaRPr>
          </a:p>
        </p:txBody>
      </p:sp>
      <p:sp>
        <p:nvSpPr>
          <p:cNvPr id="3077" name="Title 9">
            <a:extLst>
              <a:ext uri="{FF2B5EF4-FFF2-40B4-BE49-F238E27FC236}">
                <a16:creationId xmlns:a16="http://schemas.microsoft.com/office/drawing/2014/main" id="{98400ED7-B483-4D43-9815-7CEC8250A26F}"/>
              </a:ext>
            </a:extLst>
          </p:cNvPr>
          <p:cNvSpPr>
            <a:spLocks noGrp="1"/>
          </p:cNvSpPr>
          <p:nvPr>
            <p:ph type="title"/>
          </p:nvPr>
        </p:nvSpPr>
        <p:spPr/>
        <p:txBody>
          <a:bodyPr wrap="square" numCol="1" anchorCtr="0" compatLnSpc="1">
            <a:prstTxWarp prst="textNoShape">
              <a:avLst/>
            </a:prstTxWarp>
          </a:bodyPr>
          <a:lstStyle/>
          <a:p>
            <a:pPr eaLnBrk="1" fontAlgn="auto" hangingPunct="1">
              <a:spcAft>
                <a:spcPts val="0"/>
              </a:spcAft>
              <a:defRPr/>
            </a:pPr>
            <a:r>
              <a:rPr lang="en-US" altLang="en-US" sz="4000" dirty="0">
                <a:solidFill>
                  <a:schemeClr val="tx1"/>
                </a:solidFill>
              </a:rPr>
              <a:t>What is the VAHWQP?</a:t>
            </a:r>
          </a:p>
        </p:txBody>
      </p:sp>
      <p:sp>
        <p:nvSpPr>
          <p:cNvPr id="2" name="Content Placeholder 1">
            <a:extLst>
              <a:ext uri="{FF2B5EF4-FFF2-40B4-BE49-F238E27FC236}">
                <a16:creationId xmlns:a16="http://schemas.microsoft.com/office/drawing/2014/main" id="{82DB7980-9102-4B59-AA80-20F8B1DF1332}"/>
              </a:ext>
            </a:extLst>
          </p:cNvPr>
          <p:cNvSpPr>
            <a:spLocks noGrp="1"/>
          </p:cNvSpPr>
          <p:nvPr>
            <p:ph idx="1"/>
          </p:nvPr>
        </p:nvSpPr>
        <p:spPr/>
        <p:txBody>
          <a:bodyPr rtlCol="0">
            <a:normAutofit/>
          </a:bodyPr>
          <a:lstStyle/>
          <a:p>
            <a:pPr marL="425450" indent="-342900" eaLnBrk="1" fontAlgn="auto" hangingPunct="1">
              <a:buFont typeface="Arial" panose="020B0604020202020204" pitchFamily="34" charset="0"/>
              <a:buChar char="•"/>
              <a:defRPr/>
            </a:pPr>
            <a:r>
              <a:rPr lang="en-US" altLang="en-US" dirty="0">
                <a:solidFill>
                  <a:schemeClr val="tx1">
                    <a:lumMod val="75000"/>
                    <a:lumOff val="25000"/>
                  </a:schemeClr>
                </a:solidFill>
              </a:rPr>
              <a:t>Established in 1989</a:t>
            </a:r>
          </a:p>
          <a:p>
            <a:pPr marL="425450" indent="-342900" eaLnBrk="1" fontAlgn="auto" hangingPunct="1">
              <a:buFont typeface="Arial" panose="020B0604020202020204" pitchFamily="34" charset="0"/>
              <a:buChar char="•"/>
              <a:defRPr/>
            </a:pPr>
            <a:r>
              <a:rPr lang="en-US" altLang="en-US" dirty="0">
                <a:solidFill>
                  <a:schemeClr val="tx1">
                    <a:lumMod val="75000"/>
                    <a:lumOff val="25000"/>
                  </a:schemeClr>
                </a:solidFill>
              </a:rPr>
              <a:t>County-based Drinking Water Clinics</a:t>
            </a:r>
          </a:p>
          <a:p>
            <a:pPr marL="746125" lvl="1" indent="-342900" eaLnBrk="1" fontAlgn="auto" hangingPunct="1">
              <a:buFont typeface="Arial" panose="020B0604020202020204" pitchFamily="34" charset="0"/>
              <a:buChar char="•"/>
              <a:defRPr/>
            </a:pPr>
            <a:r>
              <a:rPr lang="en-US" altLang="en-US" dirty="0">
                <a:solidFill>
                  <a:schemeClr val="tx1">
                    <a:lumMod val="75000"/>
                    <a:lumOff val="25000"/>
                  </a:schemeClr>
                </a:solidFill>
              </a:rPr>
              <a:t>Coordinated with trained local extension educators or volunteers</a:t>
            </a:r>
          </a:p>
          <a:p>
            <a:pPr marL="746125" lvl="1" indent="-342900" eaLnBrk="1" fontAlgn="auto" hangingPunct="1">
              <a:buFont typeface="Arial" panose="020B0604020202020204" pitchFamily="34" charset="0"/>
              <a:buChar char="•"/>
              <a:defRPr/>
            </a:pPr>
            <a:r>
              <a:rPr lang="en-US" altLang="en-US" dirty="0">
                <a:solidFill>
                  <a:schemeClr val="tx1">
                    <a:lumMod val="75000"/>
                    <a:lumOff val="25000"/>
                  </a:schemeClr>
                </a:solidFill>
              </a:rPr>
              <a:t>Kickoff Meeting – distribute sample kits</a:t>
            </a:r>
          </a:p>
          <a:p>
            <a:pPr marL="746125" lvl="1" indent="-342900" eaLnBrk="1" fontAlgn="auto" hangingPunct="1">
              <a:buFont typeface="Arial" panose="020B0604020202020204" pitchFamily="34" charset="0"/>
              <a:buChar char="•"/>
              <a:defRPr/>
            </a:pPr>
            <a:r>
              <a:rPr lang="en-US" altLang="en-US" dirty="0">
                <a:solidFill>
                  <a:schemeClr val="tx1">
                    <a:lumMod val="75000"/>
                    <a:lumOff val="25000"/>
                  </a:schemeClr>
                </a:solidFill>
              </a:rPr>
              <a:t>Homeowners collect sample; samples analyzed at VT BSE lab for 14 parameters</a:t>
            </a:r>
          </a:p>
          <a:p>
            <a:pPr marL="746125" lvl="1" indent="-342900" eaLnBrk="1" fontAlgn="auto" hangingPunct="1">
              <a:buFont typeface="Arial" panose="020B0604020202020204" pitchFamily="34" charset="0"/>
              <a:buChar char="•"/>
              <a:defRPr/>
            </a:pPr>
            <a:r>
              <a:rPr lang="en-US" altLang="en-US" dirty="0">
                <a:solidFill>
                  <a:schemeClr val="tx1">
                    <a:lumMod val="75000"/>
                    <a:lumOff val="25000"/>
                  </a:schemeClr>
                </a:solidFill>
              </a:rPr>
              <a:t>Interpretation Meeting: test results, interpretation and basic information about maintenance and addressing problems</a:t>
            </a:r>
          </a:p>
          <a:p>
            <a:pPr marL="746125" lvl="1" indent="-342900" eaLnBrk="1" fontAlgn="auto" hangingPunct="1">
              <a:buFont typeface="Arial" panose="020B0604020202020204" pitchFamily="34" charset="0"/>
              <a:buChar char="•"/>
              <a:defRPr/>
            </a:pPr>
            <a:r>
              <a:rPr lang="en-US" altLang="en-US" dirty="0">
                <a:solidFill>
                  <a:schemeClr val="tx1">
                    <a:lumMod val="75000"/>
                    <a:lumOff val="25000"/>
                  </a:schemeClr>
                </a:solidFill>
              </a:rPr>
              <a:t>47,000 wells and springs analyzed across ALL Virginia counties</a:t>
            </a:r>
          </a:p>
          <a:p>
            <a:pPr marL="91440" indent="-91440" eaLnBrk="1" fontAlgn="auto" hangingPunct="1">
              <a:defRPr/>
            </a:pPr>
            <a:endParaRPr lang="en-US" dirty="0">
              <a:solidFill>
                <a:schemeClr val="tx1">
                  <a:lumMod val="75000"/>
                  <a:lumOff val="25000"/>
                </a:schemeClr>
              </a:solidFill>
            </a:endParaRPr>
          </a:p>
        </p:txBody>
      </p:sp>
      <p:sp>
        <p:nvSpPr>
          <p:cNvPr id="13317" name="Slide Number Placeholder 6">
            <a:extLst>
              <a:ext uri="{FF2B5EF4-FFF2-40B4-BE49-F238E27FC236}">
                <a16:creationId xmlns:a16="http://schemas.microsoft.com/office/drawing/2014/main" id="{49F41DD0-2C3B-950B-2506-741297ED8C1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nSpc>
                <a:spcPct val="80000"/>
              </a:lnSpc>
            </a:pPr>
            <a:fld id="{9AAF2D03-7191-EA41-90AD-359D90481269}" type="slidenum">
              <a:rPr lang="en-US" altLang="en-US" sz="1200">
                <a:ea typeface="MS PGothic" panose="020B0600070205080204" pitchFamily="34" charset="-128"/>
              </a:rPr>
              <a:pPr>
                <a:lnSpc>
                  <a:spcPct val="80000"/>
                </a:lnSpc>
              </a:pPr>
              <a:t>3</a:t>
            </a:fld>
            <a:endParaRPr lang="en-US" altLang="en-US" sz="1200">
              <a:ea typeface="MS PGothic" panose="020B0600070205080204" pitchFamily="34" charset="-128"/>
            </a:endParaRPr>
          </a:p>
        </p:txBody>
      </p:sp>
      <p:pic>
        <p:nvPicPr>
          <p:cNvPr id="13319" name="Picture 8" descr="IMG_0150.jpg">
            <a:extLst>
              <a:ext uri="{FF2B5EF4-FFF2-40B4-BE49-F238E27FC236}">
                <a16:creationId xmlns:a16="http://schemas.microsoft.com/office/drawing/2014/main" id="{CF39652A-D6C3-5B63-AC83-C57C28ACB8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80000"/>
            <a:ext cx="2005013" cy="15795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10" descr="IMG_1039.JPG">
            <a:extLst>
              <a:ext uri="{FF2B5EF4-FFF2-40B4-BE49-F238E27FC236}">
                <a16:creationId xmlns:a16="http://schemas.microsoft.com/office/drawing/2014/main" id="{DF0E00ED-FD2A-7C82-619C-CDEDE6F768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9575" y="5080000"/>
            <a:ext cx="1931988" cy="15795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A blue and white water drop with a house in it&#10;&#10;AI-generated content may be incorrect.">
            <a:extLst>
              <a:ext uri="{FF2B5EF4-FFF2-40B4-BE49-F238E27FC236}">
                <a16:creationId xmlns:a16="http://schemas.microsoft.com/office/drawing/2014/main" id="{F3248D7A-F95E-A15B-9205-A5B5E24B04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2387"/>
            <a:ext cx="2782830" cy="1648271"/>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7710C6-EA00-65E1-A3FA-BA2A516AF2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8188" y="1295400"/>
            <a:ext cx="47910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3">
            <a:extLst>
              <a:ext uri="{FF2B5EF4-FFF2-40B4-BE49-F238E27FC236}">
                <a16:creationId xmlns:a16="http://schemas.microsoft.com/office/drawing/2014/main" id="{ADABE849-A347-3CEB-9DAE-B8D6B31906E6}"/>
              </a:ext>
            </a:extLst>
          </p:cNvPr>
          <p:cNvSpPr>
            <a:spLocks noGrp="1"/>
          </p:cNvSpPr>
          <p:nvPr>
            <p:ph type="sldNum" sz="quarter" idx="12"/>
          </p:nvPr>
        </p:nvSpPr>
        <p:spPr bwMode="auto">
          <a:xfrm>
            <a:off x="4832350" y="6296025"/>
            <a:ext cx="2728913"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2A4B68A-9633-9E4A-9F4D-E7C3C3E9C628}" type="slidenum">
              <a:rPr lang="en-US" altLang="en-US" sz="1400">
                <a:solidFill>
                  <a:schemeClr val="tx2"/>
                </a:solidFill>
                <a:latin typeface="Arial" panose="020B0604020202020204" pitchFamily="34" charset="0"/>
                <a:ea typeface="MS PGothic" panose="020B0600070205080204" pitchFamily="34" charset="-128"/>
              </a:rPr>
              <a:pPr/>
              <a:t>4</a:t>
            </a:fld>
            <a:endParaRPr lang="en-US" altLang="en-US" sz="1400">
              <a:solidFill>
                <a:schemeClr val="tx2"/>
              </a:solidFill>
              <a:latin typeface="Arial" panose="020B0604020202020204" pitchFamily="34" charset="0"/>
              <a:ea typeface="MS PGothic" panose="020B0600070205080204" pitchFamily="34" charset="-128"/>
            </a:endParaRPr>
          </a:p>
        </p:txBody>
      </p:sp>
      <p:sp>
        <p:nvSpPr>
          <p:cNvPr id="29701" name="TextBox 3">
            <a:extLst>
              <a:ext uri="{FF2B5EF4-FFF2-40B4-BE49-F238E27FC236}">
                <a16:creationId xmlns:a16="http://schemas.microsoft.com/office/drawing/2014/main" id="{462C974C-6315-384C-9C33-7936FB94FAAD}"/>
              </a:ext>
            </a:extLst>
          </p:cNvPr>
          <p:cNvSpPr txBox="1">
            <a:spLocks noChangeArrowheads="1"/>
          </p:cNvSpPr>
          <p:nvPr/>
        </p:nvSpPr>
        <p:spPr bwMode="auto">
          <a:xfrm>
            <a:off x="0" y="6454775"/>
            <a:ext cx="7767638" cy="400050"/>
          </a:xfrm>
          <a:prstGeom prst="rect">
            <a:avLst/>
          </a:prstGeom>
          <a:no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1000" dirty="0">
                <a:solidFill>
                  <a:schemeClr val="tx2">
                    <a:lumMod val="60000"/>
                    <a:lumOff val="40000"/>
                  </a:schemeClr>
                </a:solidFill>
              </a:rPr>
              <a:t>Photo credits: Penn State Univ., http://www.banthebagspdx.com/?p=283, USGS; http://www.clker.com/clipart-puzzle-pieces-2.html; </a:t>
            </a:r>
          </a:p>
          <a:p>
            <a:pPr eaLnBrk="1" fontAlgn="auto" hangingPunct="1">
              <a:spcBef>
                <a:spcPts val="0"/>
              </a:spcBef>
              <a:spcAft>
                <a:spcPts val="0"/>
              </a:spcAft>
              <a:defRPr/>
            </a:pPr>
            <a:r>
              <a:rPr lang="en-US" sz="1000" dirty="0">
                <a:solidFill>
                  <a:schemeClr val="tx2">
                    <a:lumMod val="60000"/>
                    <a:lumOff val="40000"/>
                  </a:schemeClr>
                </a:solidFill>
              </a:rPr>
              <a:t>http://levahnbros.wordpress.com/2009/12/01/copper-pipe-leak/; </a:t>
            </a:r>
            <a:r>
              <a:rPr lang="en-US" sz="1000" dirty="0">
                <a:solidFill>
                  <a:schemeClr val="accent1">
                    <a:lumMod val="60000"/>
                    <a:lumOff val="40000"/>
                  </a:schemeClr>
                </a:solidFill>
              </a:rPr>
              <a:t>http://www.pubs.ext.vt.edu/442/442-670/442-670.html</a:t>
            </a:r>
          </a:p>
        </p:txBody>
      </p:sp>
      <p:grpSp>
        <p:nvGrpSpPr>
          <p:cNvPr id="6" name="Group 5">
            <a:extLst>
              <a:ext uri="{FF2B5EF4-FFF2-40B4-BE49-F238E27FC236}">
                <a16:creationId xmlns:a16="http://schemas.microsoft.com/office/drawing/2014/main" id="{0CB53D03-2DA9-84AF-B690-FA8B60284463}"/>
              </a:ext>
            </a:extLst>
          </p:cNvPr>
          <p:cNvGrpSpPr>
            <a:grpSpLocks/>
          </p:cNvGrpSpPr>
          <p:nvPr/>
        </p:nvGrpSpPr>
        <p:grpSpPr bwMode="auto">
          <a:xfrm>
            <a:off x="5248275" y="4114800"/>
            <a:ext cx="3514725" cy="1944688"/>
            <a:chOff x="5257800" y="4114800"/>
            <a:chExt cx="3633755" cy="1944414"/>
          </a:xfrm>
        </p:grpSpPr>
        <p:pic>
          <p:nvPicPr>
            <p:cNvPr id="24583" name="Picture 17">
              <a:extLst>
                <a:ext uri="{FF2B5EF4-FFF2-40B4-BE49-F238E27FC236}">
                  <a16:creationId xmlns:a16="http://schemas.microsoft.com/office/drawing/2014/main" id="{D03F5262-0E6A-2647-960B-404E91136E37}"/>
                </a:ext>
              </a:extLst>
            </p:cNvPr>
            <p:cNvPicPr>
              <a:picLocks noChangeAspect="1" noChangeArrowheads="1"/>
            </p:cNvPicPr>
            <p:nvPr/>
          </p:nvPicPr>
          <p:blipFill>
            <a:blip r:embed="rId3"/>
            <a:srcRect/>
            <a:stretch>
              <a:fillRect/>
            </a:stretch>
          </p:blipFill>
          <p:spPr bwMode="auto">
            <a:xfrm>
              <a:off x="5791211" y="4724314"/>
              <a:ext cx="1066821" cy="798400"/>
            </a:xfrm>
            <a:prstGeom prst="rect">
              <a:avLst/>
            </a:prstGeom>
            <a:noFill/>
            <a:ln w="38100">
              <a:solidFill>
                <a:schemeClr val="tx2">
                  <a:lumMod val="60000"/>
                  <a:lumOff val="40000"/>
                </a:schemeClr>
              </a:solidFill>
              <a:miter lim="800000"/>
              <a:headEnd/>
              <a:tailEnd/>
            </a:ln>
          </p:spPr>
        </p:pic>
        <p:pic>
          <p:nvPicPr>
            <p:cNvPr id="15381" name="Picture 1">
              <a:extLst>
                <a:ext uri="{FF2B5EF4-FFF2-40B4-BE49-F238E27FC236}">
                  <a16:creationId xmlns:a16="http://schemas.microsoft.com/office/drawing/2014/main" id="{DB6152CA-87F2-5CA6-0DE2-A7DCA06B35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114800"/>
              <a:ext cx="768111" cy="798400"/>
            </a:xfrm>
            <a:prstGeom prst="rect">
              <a:avLst/>
            </a:prstGeom>
            <a:noFill/>
            <a:ln w="38100">
              <a:solidFill>
                <a:srgbClr val="A0A5B8"/>
              </a:solidFill>
              <a:miter lim="800000"/>
              <a:headEnd/>
              <a:tailEnd/>
            </a:ln>
            <a:extLst>
              <a:ext uri="{909E8E84-426E-40DD-AFC4-6F175D3DCCD1}">
                <a14:hiddenFill xmlns:a14="http://schemas.microsoft.com/office/drawing/2010/main">
                  <a:solidFill>
                    <a:srgbClr val="FFFFFF"/>
                  </a:solidFill>
                </a14:hiddenFill>
              </a:ext>
            </a:extLst>
          </p:spPr>
        </p:pic>
        <p:pic>
          <p:nvPicPr>
            <p:cNvPr id="15382" name="Picture 3">
              <a:extLst>
                <a:ext uri="{FF2B5EF4-FFF2-40B4-BE49-F238E27FC236}">
                  <a16:creationId xmlns:a16="http://schemas.microsoft.com/office/drawing/2014/main" id="{5382E281-9524-DF9A-0B9B-E8768DD897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5410017"/>
              <a:ext cx="773035" cy="649197"/>
            </a:xfrm>
            <a:prstGeom prst="rect">
              <a:avLst/>
            </a:prstGeom>
            <a:noFill/>
            <a:ln w="38100">
              <a:solidFill>
                <a:srgbClr val="A0A5B8"/>
              </a:solidFill>
              <a:miter lim="800000"/>
              <a:headEnd/>
              <a:tailEnd/>
            </a:ln>
            <a:extLst>
              <a:ext uri="{909E8E84-426E-40DD-AFC4-6F175D3DCCD1}">
                <a14:hiddenFill xmlns:a14="http://schemas.microsoft.com/office/drawing/2010/main">
                  <a:solidFill>
                    <a:srgbClr val="FFFFFF"/>
                  </a:solidFill>
                </a14:hiddenFill>
              </a:ext>
            </a:extLst>
          </p:spPr>
        </p:pic>
        <p:sp>
          <p:nvSpPr>
            <p:cNvPr id="29705" name="TextBox 5">
              <a:extLst>
                <a:ext uri="{FF2B5EF4-FFF2-40B4-BE49-F238E27FC236}">
                  <a16:creationId xmlns:a16="http://schemas.microsoft.com/office/drawing/2014/main" id="{96BB4058-FE5D-5A4A-8853-E30F920FBF49}"/>
                </a:ext>
              </a:extLst>
            </p:cNvPr>
            <p:cNvSpPr txBox="1">
              <a:spLocks noChangeArrowheads="1"/>
            </p:cNvSpPr>
            <p:nvPr/>
          </p:nvSpPr>
          <p:spPr bwMode="auto">
            <a:xfrm>
              <a:off x="6843259" y="4724314"/>
              <a:ext cx="2048296" cy="707925"/>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2000" dirty="0">
                  <a:solidFill>
                    <a:schemeClr val="tx2">
                      <a:lumMod val="75000"/>
                    </a:schemeClr>
                  </a:solidFill>
                  <a:latin typeface="+mj-lt"/>
                </a:rPr>
                <a:t>Local land uses</a:t>
              </a:r>
            </a:p>
            <a:p>
              <a:pPr eaLnBrk="1" fontAlgn="auto" hangingPunct="1">
                <a:spcBef>
                  <a:spcPts val="0"/>
                </a:spcBef>
                <a:spcAft>
                  <a:spcPts val="0"/>
                </a:spcAft>
                <a:defRPr/>
              </a:pPr>
              <a:r>
                <a:rPr lang="en-US" sz="2000" dirty="0">
                  <a:solidFill>
                    <a:schemeClr val="tx2">
                      <a:lumMod val="75000"/>
                    </a:schemeClr>
                  </a:solidFill>
                  <a:latin typeface="+mj-lt"/>
                </a:rPr>
                <a:t>Surface activities</a:t>
              </a:r>
            </a:p>
          </p:txBody>
        </p:sp>
      </p:grpSp>
      <p:grpSp>
        <p:nvGrpSpPr>
          <p:cNvPr id="3" name="Group 2">
            <a:extLst>
              <a:ext uri="{FF2B5EF4-FFF2-40B4-BE49-F238E27FC236}">
                <a16:creationId xmlns:a16="http://schemas.microsoft.com/office/drawing/2014/main" id="{573E921A-1E9E-B8CE-C1E4-00BDCA25FD74}"/>
              </a:ext>
            </a:extLst>
          </p:cNvPr>
          <p:cNvGrpSpPr>
            <a:grpSpLocks/>
          </p:cNvGrpSpPr>
          <p:nvPr/>
        </p:nvGrpSpPr>
        <p:grpSpPr bwMode="auto">
          <a:xfrm>
            <a:off x="134938" y="1676400"/>
            <a:ext cx="3598862" cy="1219200"/>
            <a:chOff x="152400" y="1676400"/>
            <a:chExt cx="3720914" cy="1219200"/>
          </a:xfrm>
        </p:grpSpPr>
        <p:pic>
          <p:nvPicPr>
            <p:cNvPr id="24580" name="Picture 7" descr="VR-46I">
              <a:extLst>
                <a:ext uri="{FF2B5EF4-FFF2-40B4-BE49-F238E27FC236}">
                  <a16:creationId xmlns:a16="http://schemas.microsoft.com/office/drawing/2014/main" id="{D90ABF7C-E100-7240-A59D-F4010F0218F5}"/>
                </a:ext>
              </a:extLst>
            </p:cNvPr>
            <p:cNvPicPr>
              <a:picLocks noChangeAspect="1" noChangeArrowheads="1"/>
            </p:cNvPicPr>
            <p:nvPr/>
          </p:nvPicPr>
          <p:blipFill>
            <a:blip r:embed="rId6"/>
            <a:srcRect/>
            <a:stretch>
              <a:fillRect/>
            </a:stretch>
          </p:blipFill>
          <p:spPr bwMode="auto">
            <a:xfrm>
              <a:off x="2174529" y="1676400"/>
              <a:ext cx="863344" cy="1219200"/>
            </a:xfrm>
            <a:prstGeom prst="rect">
              <a:avLst/>
            </a:prstGeom>
            <a:noFill/>
            <a:ln w="38100">
              <a:solidFill>
                <a:schemeClr val="accent2">
                  <a:lumMod val="75000"/>
                </a:schemeClr>
              </a:solidFill>
              <a:miter lim="800000"/>
              <a:headEnd/>
              <a:tailEnd/>
            </a:ln>
          </p:spPr>
        </p:pic>
        <p:pic>
          <p:nvPicPr>
            <p:cNvPr id="15378" name="Picture 2" descr="cp_sand">
              <a:extLst>
                <a:ext uri="{FF2B5EF4-FFF2-40B4-BE49-F238E27FC236}">
                  <a16:creationId xmlns:a16="http://schemas.microsoft.com/office/drawing/2014/main" id="{5E571100-FBDC-E567-42CD-6799FFF3AEE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3831" y="1676400"/>
              <a:ext cx="789483" cy="1219200"/>
            </a:xfrm>
            <a:prstGeom prst="rect">
              <a:avLst/>
            </a:prstGeom>
            <a:noFill/>
            <a:ln w="38100">
              <a:solidFill>
                <a:srgbClr val="998700"/>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Box 3">
              <a:extLst>
                <a:ext uri="{FF2B5EF4-FFF2-40B4-BE49-F238E27FC236}">
                  <a16:creationId xmlns:a16="http://schemas.microsoft.com/office/drawing/2014/main" id="{879C5966-8C91-1247-B541-763EC54D59E6}"/>
                </a:ext>
              </a:extLst>
            </p:cNvPr>
            <p:cNvSpPr txBox="1">
              <a:spLocks noChangeArrowheads="1"/>
            </p:cNvSpPr>
            <p:nvPr/>
          </p:nvSpPr>
          <p:spPr bwMode="auto">
            <a:xfrm>
              <a:off x="152400" y="2133600"/>
              <a:ext cx="1723405" cy="400050"/>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2000" dirty="0">
                  <a:solidFill>
                    <a:schemeClr val="tx1">
                      <a:lumMod val="85000"/>
                      <a:lumOff val="15000"/>
                    </a:schemeClr>
                  </a:solidFill>
                  <a:latin typeface="+mj-lt"/>
                </a:rPr>
                <a:t>Hydrogeology</a:t>
              </a:r>
              <a:endParaRPr lang="en-US" sz="1600" dirty="0">
                <a:solidFill>
                  <a:schemeClr val="tx1">
                    <a:lumMod val="85000"/>
                    <a:lumOff val="15000"/>
                  </a:schemeClr>
                </a:solidFill>
                <a:latin typeface="+mj-lt"/>
              </a:endParaRPr>
            </a:p>
          </p:txBody>
        </p:sp>
      </p:grpSp>
      <p:grpSp>
        <p:nvGrpSpPr>
          <p:cNvPr id="5" name="Group 4">
            <a:extLst>
              <a:ext uri="{FF2B5EF4-FFF2-40B4-BE49-F238E27FC236}">
                <a16:creationId xmlns:a16="http://schemas.microsoft.com/office/drawing/2014/main" id="{8EA01F71-80CD-7D51-CCE0-12DE871AB75C}"/>
              </a:ext>
            </a:extLst>
          </p:cNvPr>
          <p:cNvGrpSpPr>
            <a:grpSpLocks/>
          </p:cNvGrpSpPr>
          <p:nvPr/>
        </p:nvGrpSpPr>
        <p:grpSpPr bwMode="auto">
          <a:xfrm>
            <a:off x="4799013" y="1752600"/>
            <a:ext cx="4116387" cy="1066800"/>
            <a:chOff x="4800599" y="1752600"/>
            <a:chExt cx="4256371" cy="1066800"/>
          </a:xfrm>
        </p:grpSpPr>
        <p:pic>
          <p:nvPicPr>
            <p:cNvPr id="19" name="Picture 11">
              <a:extLst>
                <a:ext uri="{FF2B5EF4-FFF2-40B4-BE49-F238E27FC236}">
                  <a16:creationId xmlns:a16="http://schemas.microsoft.com/office/drawing/2014/main" id="{D3177A0E-BAFC-3846-8266-E05BCA1FAB90}"/>
                </a:ext>
              </a:extLst>
            </p:cNvPr>
            <p:cNvPicPr>
              <a:picLocks noChangeAspect="1" noChangeArrowheads="1"/>
            </p:cNvPicPr>
            <p:nvPr/>
          </p:nvPicPr>
          <p:blipFill>
            <a:blip r:embed="rId8"/>
            <a:srcRect t="-520" b="-1331"/>
            <a:stretch>
              <a:fillRect/>
            </a:stretch>
          </p:blipFill>
          <p:spPr bwMode="auto">
            <a:xfrm>
              <a:off x="5709982" y="1752600"/>
              <a:ext cx="1109644" cy="1066800"/>
            </a:xfrm>
            <a:prstGeom prst="rect">
              <a:avLst/>
            </a:prstGeom>
            <a:noFill/>
            <a:ln w="38100">
              <a:solidFill>
                <a:srgbClr val="44942A"/>
              </a:solidFill>
              <a:miter lim="800000"/>
              <a:headEnd/>
              <a:tailEnd/>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Lst>
          </p:spPr>
        </p:pic>
        <p:pic>
          <p:nvPicPr>
            <p:cNvPr id="15375" name="Picture 1">
              <a:extLst>
                <a:ext uri="{FF2B5EF4-FFF2-40B4-BE49-F238E27FC236}">
                  <a16:creationId xmlns:a16="http://schemas.microsoft.com/office/drawing/2014/main" id="{C2C6FFEF-532D-19DD-8101-1332AA956ED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00599" y="1752600"/>
              <a:ext cx="921070" cy="1066800"/>
            </a:xfrm>
            <a:prstGeom prst="rect">
              <a:avLst/>
            </a:prstGeom>
            <a:noFill/>
            <a:ln w="38100">
              <a:solidFill>
                <a:srgbClr val="44942A"/>
              </a:solidFill>
              <a:miter lim="800000"/>
              <a:headEnd/>
              <a:tailEnd/>
            </a:ln>
            <a:extLst>
              <a:ext uri="{909E8E84-426E-40DD-AFC4-6F175D3DCCD1}">
                <a14:hiddenFill xmlns:a14="http://schemas.microsoft.com/office/drawing/2010/main">
                  <a:solidFill>
                    <a:srgbClr val="FFFFFF"/>
                  </a:solidFill>
                </a14:hiddenFill>
              </a:ext>
            </a:extLst>
          </p:spPr>
        </p:pic>
        <p:sp>
          <p:nvSpPr>
            <p:cNvPr id="23" name="TextBox 4">
              <a:extLst>
                <a:ext uri="{FF2B5EF4-FFF2-40B4-BE49-F238E27FC236}">
                  <a16:creationId xmlns:a16="http://schemas.microsoft.com/office/drawing/2014/main" id="{5B848654-DEC6-BF4B-95F4-0F089220FA80}"/>
                </a:ext>
              </a:extLst>
            </p:cNvPr>
            <p:cNvSpPr txBox="1">
              <a:spLocks noChangeArrowheads="1"/>
            </p:cNvSpPr>
            <p:nvPr/>
          </p:nvSpPr>
          <p:spPr bwMode="auto">
            <a:xfrm>
              <a:off x="6900058" y="1752600"/>
              <a:ext cx="2156912" cy="1016000"/>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2000" dirty="0">
                  <a:solidFill>
                    <a:schemeClr val="tx2">
                      <a:lumMod val="75000"/>
                    </a:schemeClr>
                  </a:solidFill>
                  <a:latin typeface="+mj-lt"/>
                </a:rPr>
                <a:t>Well location</a:t>
              </a:r>
            </a:p>
            <a:p>
              <a:pPr eaLnBrk="1" fontAlgn="auto" hangingPunct="1">
                <a:spcBef>
                  <a:spcPts val="0"/>
                </a:spcBef>
                <a:spcAft>
                  <a:spcPts val="0"/>
                </a:spcAft>
                <a:defRPr/>
              </a:pPr>
              <a:r>
                <a:rPr lang="en-US" sz="2000" dirty="0">
                  <a:solidFill>
                    <a:schemeClr val="tx2">
                      <a:lumMod val="75000"/>
                    </a:schemeClr>
                  </a:solidFill>
                  <a:latin typeface="+mj-lt"/>
                </a:rPr>
                <a:t>Well construction</a:t>
              </a:r>
            </a:p>
            <a:p>
              <a:pPr eaLnBrk="1" fontAlgn="auto" hangingPunct="1">
                <a:spcBef>
                  <a:spcPts val="0"/>
                </a:spcBef>
                <a:spcAft>
                  <a:spcPts val="0"/>
                </a:spcAft>
                <a:defRPr/>
              </a:pPr>
              <a:r>
                <a:rPr lang="en-US" sz="2000" dirty="0">
                  <a:solidFill>
                    <a:schemeClr val="tx2">
                      <a:lumMod val="75000"/>
                    </a:schemeClr>
                  </a:solidFill>
                  <a:latin typeface="+mj-lt"/>
                </a:rPr>
                <a:t>Well maintenance</a:t>
              </a:r>
            </a:p>
          </p:txBody>
        </p:sp>
      </p:grpSp>
      <p:grpSp>
        <p:nvGrpSpPr>
          <p:cNvPr id="10" name="Group 9">
            <a:extLst>
              <a:ext uri="{FF2B5EF4-FFF2-40B4-BE49-F238E27FC236}">
                <a16:creationId xmlns:a16="http://schemas.microsoft.com/office/drawing/2014/main" id="{E44A5EEE-DB8F-B219-E2D3-0F677ABE3CD5}"/>
              </a:ext>
            </a:extLst>
          </p:cNvPr>
          <p:cNvGrpSpPr>
            <a:grpSpLocks/>
          </p:cNvGrpSpPr>
          <p:nvPr/>
        </p:nvGrpSpPr>
        <p:grpSpPr bwMode="auto">
          <a:xfrm>
            <a:off x="0" y="4552950"/>
            <a:ext cx="3979863" cy="1466850"/>
            <a:chOff x="0" y="4552910"/>
            <a:chExt cx="4114800" cy="1466890"/>
          </a:xfrm>
        </p:grpSpPr>
        <p:sp>
          <p:nvSpPr>
            <p:cNvPr id="24" name="TextBox 5">
              <a:extLst>
                <a:ext uri="{FF2B5EF4-FFF2-40B4-BE49-F238E27FC236}">
                  <a16:creationId xmlns:a16="http://schemas.microsoft.com/office/drawing/2014/main" id="{10A1AA5C-7E97-4C4C-9C36-3C3F4E5CFDB6}"/>
                </a:ext>
              </a:extLst>
            </p:cNvPr>
            <p:cNvSpPr txBox="1">
              <a:spLocks noChangeArrowheads="1"/>
            </p:cNvSpPr>
            <p:nvPr/>
          </p:nvSpPr>
          <p:spPr bwMode="auto">
            <a:xfrm>
              <a:off x="0" y="4724365"/>
              <a:ext cx="2084482" cy="708044"/>
            </a:xfrm>
            <a:prstGeom prst="rect">
              <a:avLst/>
            </a:prstGeom>
            <a:noFill/>
            <a:ln>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auto" hangingPunct="1">
                <a:spcBef>
                  <a:spcPts val="0"/>
                </a:spcBef>
                <a:spcAft>
                  <a:spcPts val="0"/>
                </a:spcAft>
                <a:defRPr/>
              </a:pPr>
              <a:r>
                <a:rPr lang="en-US" sz="2000" dirty="0">
                  <a:solidFill>
                    <a:schemeClr val="tx2">
                      <a:lumMod val="75000"/>
                    </a:schemeClr>
                  </a:solidFill>
                  <a:latin typeface="+mj-lt"/>
                </a:rPr>
                <a:t>Water Treatment</a:t>
              </a:r>
            </a:p>
            <a:p>
              <a:pPr eaLnBrk="1" fontAlgn="auto" hangingPunct="1">
                <a:spcBef>
                  <a:spcPts val="0"/>
                </a:spcBef>
                <a:spcAft>
                  <a:spcPts val="0"/>
                </a:spcAft>
                <a:defRPr/>
              </a:pPr>
              <a:r>
                <a:rPr lang="en-US" sz="2000" dirty="0">
                  <a:solidFill>
                    <a:schemeClr val="tx2">
                      <a:lumMod val="75000"/>
                    </a:schemeClr>
                  </a:solidFill>
                  <a:latin typeface="+mj-lt"/>
                </a:rPr>
                <a:t>and Plumbing </a:t>
              </a:r>
            </a:p>
          </p:txBody>
        </p:sp>
        <p:pic>
          <p:nvPicPr>
            <p:cNvPr id="8" name="Picture 7" descr="Screen Shot 2013-09-22 at 10.24.20 PM.png">
              <a:extLst>
                <a:ext uri="{FF2B5EF4-FFF2-40B4-BE49-F238E27FC236}">
                  <a16:creationId xmlns:a16="http://schemas.microsoft.com/office/drawing/2014/main" id="{1C7059EC-EE3D-9B4C-88A1-C5B3A2A2BBED}"/>
                </a:ext>
              </a:extLst>
            </p:cNvPr>
            <p:cNvPicPr>
              <a:picLocks noChangeAspect="1"/>
            </p:cNvPicPr>
            <p:nvPr/>
          </p:nvPicPr>
          <p:blipFill rotWithShape="1">
            <a:blip r:embed="rId10"/>
            <a:srcRect/>
            <a:stretch/>
          </p:blipFill>
          <p:spPr>
            <a:xfrm>
              <a:off x="3276083" y="4552910"/>
              <a:ext cx="838717" cy="1466890"/>
            </a:xfrm>
            <a:prstGeom prst="rect">
              <a:avLst/>
            </a:prstGeom>
            <a:ln w="38100">
              <a:solidFill>
                <a:schemeClr val="accent6">
                  <a:lumMod val="50000"/>
                </a:schemeClr>
              </a:solidFill>
            </a:ln>
          </p:spPr>
        </p:pic>
        <p:pic>
          <p:nvPicPr>
            <p:cNvPr id="15373" name="Picture 8">
              <a:extLst>
                <a:ext uri="{FF2B5EF4-FFF2-40B4-BE49-F238E27FC236}">
                  <a16:creationId xmlns:a16="http://schemas.microsoft.com/office/drawing/2014/main" id="{8B3935C6-C5ED-DB4F-038D-F640F76C79F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140287" y="4981547"/>
              <a:ext cx="1168623" cy="657243"/>
            </a:xfrm>
            <a:prstGeom prst="rect">
              <a:avLst/>
            </a:prstGeom>
            <a:noFill/>
            <a:ln w="38100">
              <a:solidFill>
                <a:srgbClr val="71481C"/>
              </a:solidFill>
              <a:miter lim="800000"/>
              <a:headEnd/>
              <a:tailEnd/>
            </a:ln>
            <a:extLst>
              <a:ext uri="{909E8E84-426E-40DD-AFC4-6F175D3DCCD1}">
                <a14:hiddenFill xmlns:a14="http://schemas.microsoft.com/office/drawing/2010/main">
                  <a:solidFill>
                    <a:srgbClr val="FFFFFF"/>
                  </a:solidFill>
                </a14:hiddenFill>
              </a:ext>
            </a:extLst>
          </p:spPr>
        </p:pic>
      </p:grpSp>
      <p:pic>
        <p:nvPicPr>
          <p:cNvPr id="15369" name="Picture 6">
            <a:extLst>
              <a:ext uri="{FF2B5EF4-FFF2-40B4-BE49-F238E27FC236}">
                <a16:creationId xmlns:a16="http://schemas.microsoft.com/office/drawing/2014/main" id="{794B8238-05AE-AB83-7C0D-A55D58B04DAE}"/>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2971800"/>
            <a:ext cx="11795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a:extLst>
              <a:ext uri="{FF2B5EF4-FFF2-40B4-BE49-F238E27FC236}">
                <a16:creationId xmlns:a16="http://schemas.microsoft.com/office/drawing/2014/main" id="{60885E09-A9EA-4F2C-8661-70EC478C8E39}"/>
              </a:ext>
            </a:extLst>
          </p:cNvPr>
          <p:cNvSpPr>
            <a:spLocks noGrp="1"/>
          </p:cNvSpPr>
          <p:nvPr>
            <p:ph type="title"/>
          </p:nvPr>
        </p:nvSpPr>
        <p:spPr>
          <a:xfrm>
            <a:off x="531813" y="488950"/>
            <a:ext cx="8534400" cy="665163"/>
          </a:xfrm>
        </p:spPr>
        <p:txBody>
          <a:bodyPr/>
          <a:lstStyle/>
          <a:p>
            <a:pPr eaLnBrk="1" fontAlgn="auto" hangingPunct="1">
              <a:spcAft>
                <a:spcPts val="0"/>
              </a:spcAft>
              <a:defRPr/>
            </a:pPr>
            <a:r>
              <a:rPr lang="en-US" sz="4000" dirty="0">
                <a:solidFill>
                  <a:schemeClr val="tx1">
                    <a:lumMod val="75000"/>
                    <a:lumOff val="25000"/>
                  </a:schemeClr>
                </a:solidFill>
              </a:rPr>
              <a:t>What may affect my water quality?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C:\Users\ejames\AppData\Local\Microsoft\Windows\Temporary Internet Files\Content.IE5\R2TS6AQ1\laboratory-13791456161Q4[1].jpg">
            <a:extLst>
              <a:ext uri="{FF2B5EF4-FFF2-40B4-BE49-F238E27FC236}">
                <a16:creationId xmlns:a16="http://schemas.microsoft.com/office/drawing/2014/main" id="{66E5155A-4F8F-13EE-CC35-46930B9AC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971800"/>
            <a:ext cx="2763838" cy="18288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D37C488-81F1-4580-801F-21AE47B8D6C2}"/>
              </a:ext>
            </a:extLst>
          </p:cNvPr>
          <p:cNvSpPr>
            <a:spLocks noGrp="1"/>
          </p:cNvSpPr>
          <p:nvPr>
            <p:ph type="title"/>
          </p:nvPr>
        </p:nvSpPr>
        <p:spPr/>
        <p:txBody>
          <a:bodyPr/>
          <a:lstStyle/>
          <a:p>
            <a:pPr eaLnBrk="1" fontAlgn="auto" hangingPunct="1">
              <a:spcAft>
                <a:spcPts val="0"/>
              </a:spcAft>
              <a:defRPr/>
            </a:pPr>
            <a:r>
              <a:rPr lang="en-US" sz="4000" dirty="0">
                <a:solidFill>
                  <a:schemeClr val="tx1">
                    <a:lumMod val="75000"/>
                    <a:lumOff val="25000"/>
                  </a:schemeClr>
                </a:solidFill>
              </a:rPr>
              <a:t>What does the analysis include?</a:t>
            </a:r>
          </a:p>
        </p:txBody>
      </p:sp>
      <p:sp>
        <p:nvSpPr>
          <p:cNvPr id="4" name="Content Placeholder 3">
            <a:extLst>
              <a:ext uri="{FF2B5EF4-FFF2-40B4-BE49-F238E27FC236}">
                <a16:creationId xmlns:a16="http://schemas.microsoft.com/office/drawing/2014/main" id="{9E785B42-8A0F-4F1A-AB37-ECD2933DBC71}"/>
              </a:ext>
            </a:extLst>
          </p:cNvPr>
          <p:cNvSpPr>
            <a:spLocks noGrp="1"/>
          </p:cNvSpPr>
          <p:nvPr>
            <p:ph idx="1"/>
          </p:nvPr>
        </p:nvSpPr>
        <p:spPr>
          <a:xfrm>
            <a:off x="935038" y="1905000"/>
            <a:ext cx="7543800" cy="4022725"/>
          </a:xfrm>
        </p:spPr>
        <p:txBody>
          <a:bodyPr rtlCol="0">
            <a:normAutofit fontScale="92500" lnSpcReduction="20000"/>
          </a:bodyPr>
          <a:lstStyle/>
          <a:p>
            <a:pPr marL="91440" indent="-91440" eaLnBrk="1" fontAlgn="auto" hangingPunct="1">
              <a:spcAft>
                <a:spcPts val="0"/>
              </a:spcAft>
              <a:buClr>
                <a:schemeClr val="accent1">
                  <a:lumMod val="60000"/>
                  <a:lumOff val="40000"/>
                </a:schemeClr>
              </a:buClr>
              <a:defRPr/>
            </a:pPr>
            <a:r>
              <a:rPr lang="en-US" sz="2400" dirty="0">
                <a:solidFill>
                  <a:schemeClr val="tx1">
                    <a:lumMod val="65000"/>
                    <a:lumOff val="35000"/>
                  </a:schemeClr>
                </a:solidFill>
                <a:latin typeface="+mj-lt"/>
              </a:rPr>
              <a:t>Bacteria</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Total Coliform bacteria</a:t>
            </a:r>
          </a:p>
          <a:p>
            <a:pPr marL="411480" lvl="1" indent="-182880" eaLnBrk="1" fontAlgn="auto" hangingPunct="1">
              <a:spcAft>
                <a:spcPts val="0"/>
              </a:spcAft>
              <a:buClr>
                <a:schemeClr val="accent1">
                  <a:lumMod val="75000"/>
                </a:schemeClr>
              </a:buClr>
              <a:defRPr/>
            </a:pPr>
            <a:r>
              <a:rPr lang="en-US" sz="2000" i="1" dirty="0">
                <a:solidFill>
                  <a:schemeClr val="tx1">
                    <a:lumMod val="65000"/>
                    <a:lumOff val="35000"/>
                  </a:schemeClr>
                </a:solidFill>
                <a:latin typeface="+mj-lt"/>
              </a:rPr>
              <a:t>E. Coli </a:t>
            </a:r>
            <a:r>
              <a:rPr lang="en-US" sz="2000" dirty="0">
                <a:solidFill>
                  <a:schemeClr val="tx1">
                    <a:lumMod val="65000"/>
                    <a:lumOff val="35000"/>
                  </a:schemeClr>
                </a:solidFill>
                <a:latin typeface="+mj-lt"/>
              </a:rPr>
              <a:t>bacteria</a:t>
            </a:r>
          </a:p>
          <a:p>
            <a:pPr marL="91440" indent="-91440" eaLnBrk="1" fontAlgn="auto" hangingPunct="1">
              <a:spcAft>
                <a:spcPts val="0"/>
              </a:spcAft>
              <a:buClr>
                <a:schemeClr val="accent1">
                  <a:lumMod val="60000"/>
                  <a:lumOff val="40000"/>
                </a:schemeClr>
              </a:buClr>
              <a:defRPr/>
            </a:pPr>
            <a:r>
              <a:rPr lang="en-US" sz="2400" dirty="0">
                <a:solidFill>
                  <a:schemeClr val="tx1">
                    <a:lumMod val="65000"/>
                    <a:lumOff val="35000"/>
                  </a:schemeClr>
                </a:solidFill>
                <a:latin typeface="+mj-lt"/>
              </a:rPr>
              <a:t>Chemicals</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Nitrate</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Copper</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Iron</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Manganese</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Sulfate</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Sodium</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Fluoride</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Lead</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Arsenic</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pH</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Total dissolved solids</a:t>
            </a:r>
          </a:p>
          <a:p>
            <a:pPr marL="411480" lvl="1" indent="-182880" eaLnBrk="1" fontAlgn="auto" hangingPunct="1">
              <a:spcAft>
                <a:spcPts val="0"/>
              </a:spcAft>
              <a:buClr>
                <a:schemeClr val="accent1">
                  <a:lumMod val="75000"/>
                </a:schemeClr>
              </a:buClr>
              <a:defRPr/>
            </a:pPr>
            <a:r>
              <a:rPr lang="en-US" sz="2000" dirty="0">
                <a:solidFill>
                  <a:schemeClr val="tx1">
                    <a:lumMod val="65000"/>
                    <a:lumOff val="35000"/>
                  </a:schemeClr>
                </a:solidFill>
                <a:latin typeface="+mj-lt"/>
              </a:rPr>
              <a:t>Hardness</a:t>
            </a:r>
            <a:endParaRPr lang="en-US" dirty="0">
              <a:solidFill>
                <a:schemeClr val="tx1">
                  <a:lumMod val="75000"/>
                  <a:lumOff val="25000"/>
                </a:schemeClr>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a:hlinkClick r:id="rId3"/>
            <a:extLst>
              <a:ext uri="{FF2B5EF4-FFF2-40B4-BE49-F238E27FC236}">
                <a16:creationId xmlns:a16="http://schemas.microsoft.com/office/drawing/2014/main" id="{59039567-FDFC-3BF9-1923-757600562686}"/>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p:blipFill>
        <p:spPr>
          <a:xfrm>
            <a:off x="2209800" y="2514600"/>
            <a:ext cx="5236531" cy="2514600"/>
          </a:xfrm>
        </p:spPr>
      </p:pic>
      <p:sp>
        <p:nvSpPr>
          <p:cNvPr id="3" name="Title 2">
            <a:extLst>
              <a:ext uri="{FF2B5EF4-FFF2-40B4-BE49-F238E27FC236}">
                <a16:creationId xmlns:a16="http://schemas.microsoft.com/office/drawing/2014/main" id="{42820160-7043-4348-A50F-A121A19789B3}"/>
              </a:ext>
            </a:extLst>
          </p:cNvPr>
          <p:cNvSpPr>
            <a:spLocks noGrp="1"/>
          </p:cNvSpPr>
          <p:nvPr>
            <p:ph type="title"/>
          </p:nvPr>
        </p:nvSpPr>
        <p:spPr>
          <a:xfrm>
            <a:off x="822325" y="287338"/>
            <a:ext cx="7543800" cy="1449387"/>
          </a:xfrm>
        </p:spPr>
        <p:txBody>
          <a:bodyPr/>
          <a:lstStyle/>
          <a:p>
            <a:pPr eaLnBrk="1" fontAlgn="auto" hangingPunct="1">
              <a:spcAft>
                <a:spcPts val="0"/>
              </a:spcAft>
              <a:defRPr/>
            </a:pPr>
            <a:r>
              <a:rPr lang="en-US" sz="4000" dirty="0">
                <a:solidFill>
                  <a:schemeClr val="tx1">
                    <a:lumMod val="75000"/>
                    <a:lumOff val="25000"/>
                  </a:schemeClr>
                </a:solidFill>
              </a:rPr>
              <a:t>Sample collection video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a:extLst>
              <a:ext uri="{FF2B5EF4-FFF2-40B4-BE49-F238E27FC236}">
                <a16:creationId xmlns:a16="http://schemas.microsoft.com/office/drawing/2014/main" id="{55BD7ECD-187C-4C64-9053-EE71DDBA72BD}"/>
              </a:ext>
            </a:extLst>
          </p:cNvPr>
          <p:cNvSpPr>
            <a:spLocks noGrp="1"/>
          </p:cNvSpPr>
          <p:nvPr>
            <p:ph idx="1"/>
          </p:nvPr>
        </p:nvSpPr>
        <p:spPr>
          <a:xfrm>
            <a:off x="838200" y="1905000"/>
            <a:ext cx="7467600" cy="5715000"/>
          </a:xfrm>
        </p:spPr>
        <p:txBody>
          <a:bodyPr rtlCol="0">
            <a:normAutofit/>
          </a:bodyPr>
          <a:lstStyle/>
          <a:p>
            <a:pPr marL="91440" indent="-91440" eaLnBrk="1" fontAlgn="auto" hangingPunct="1">
              <a:defRPr/>
            </a:pPr>
            <a:r>
              <a:rPr lang="en-US" altLang="en-US" dirty="0">
                <a:solidFill>
                  <a:schemeClr val="tx1">
                    <a:lumMod val="75000"/>
                    <a:lumOff val="25000"/>
                  </a:schemeClr>
                </a:solidFill>
                <a:latin typeface="+mj-lt"/>
              </a:rPr>
              <a:t>Metals like copper and lead are not usually found in groundwater, but may be leached from pipes and other plumbing into your water.  </a:t>
            </a:r>
          </a:p>
          <a:p>
            <a:pPr marL="91440" indent="-91440" eaLnBrk="1" fontAlgn="auto" hangingPunct="1">
              <a:defRPr/>
            </a:pPr>
            <a:r>
              <a:rPr lang="en-US" altLang="en-US" dirty="0">
                <a:solidFill>
                  <a:schemeClr val="tx1">
                    <a:lumMod val="75000"/>
                    <a:lumOff val="25000"/>
                  </a:schemeClr>
                </a:solidFill>
                <a:latin typeface="+mj-lt"/>
              </a:rPr>
              <a:t>If these metals are in your plumbing, water sitting in pipes at least 6 hours will usually have the highest levels. </a:t>
            </a:r>
          </a:p>
          <a:p>
            <a:pPr marL="91440" indent="-91440" eaLnBrk="1" fontAlgn="auto" hangingPunct="1">
              <a:defRPr/>
            </a:pPr>
            <a:r>
              <a:rPr lang="en-US" altLang="en-US" dirty="0">
                <a:solidFill>
                  <a:schemeClr val="tx1">
                    <a:lumMod val="75000"/>
                    <a:lumOff val="25000"/>
                  </a:schemeClr>
                </a:solidFill>
                <a:latin typeface="+mj-lt"/>
              </a:rPr>
              <a:t>The sample bottle labeled FIRST (X on top) needs to be collected first thing in the morning, before any water has been used in the home.</a:t>
            </a:r>
          </a:p>
          <a:p>
            <a:pPr marL="91440" indent="-91440" eaLnBrk="1" fontAlgn="auto" hangingPunct="1">
              <a:defRPr/>
            </a:pPr>
            <a:r>
              <a:rPr lang="en-US" altLang="en-US" b="1" dirty="0">
                <a:solidFill>
                  <a:schemeClr val="tx1">
                    <a:lumMod val="75000"/>
                    <a:lumOff val="25000"/>
                  </a:schemeClr>
                </a:solidFill>
                <a:latin typeface="+mj-lt"/>
              </a:rPr>
              <a:t>Important!</a:t>
            </a:r>
          </a:p>
          <a:p>
            <a:pPr marL="384048" lvl="1" indent="-182880" eaLnBrk="1" fontAlgn="auto" hangingPunct="1">
              <a:lnSpc>
                <a:spcPct val="110000"/>
              </a:lnSpc>
              <a:buFont typeface="Arial" panose="020B0604020202020204" pitchFamily="34" charset="0"/>
              <a:buChar char="•"/>
              <a:defRPr/>
            </a:pPr>
            <a:r>
              <a:rPr lang="en-US" altLang="en-US" dirty="0">
                <a:solidFill>
                  <a:schemeClr val="tx1">
                    <a:lumMod val="75000"/>
                    <a:lumOff val="25000"/>
                  </a:schemeClr>
                </a:solidFill>
                <a:latin typeface="+mj-lt"/>
              </a:rPr>
              <a:t>Do not use any water in the home after 10 pm or for 6 hours before you collect (if possible).  Especially do not use water from the faucet where you plan to collect your samples (e.g., kitchen tap).</a:t>
            </a:r>
          </a:p>
          <a:p>
            <a:pPr marL="384048" lvl="1" indent="-182880" eaLnBrk="1" fontAlgn="auto" hangingPunct="1">
              <a:lnSpc>
                <a:spcPct val="110000"/>
              </a:lnSpc>
              <a:buFont typeface="Arial" panose="020B0604020202020204" pitchFamily="34" charset="0"/>
              <a:buChar char="•"/>
              <a:defRPr/>
            </a:pPr>
            <a:r>
              <a:rPr lang="en-US" altLang="en-US" dirty="0">
                <a:solidFill>
                  <a:schemeClr val="tx1">
                    <a:lumMod val="75000"/>
                    <a:lumOff val="25000"/>
                  </a:schemeClr>
                </a:solidFill>
                <a:latin typeface="+mj-lt"/>
              </a:rPr>
              <a:t>Collect the bottle labeled </a:t>
            </a:r>
            <a:r>
              <a:rPr lang="ja-JP" altLang="en-US" dirty="0">
                <a:solidFill>
                  <a:schemeClr val="tx1">
                    <a:lumMod val="75000"/>
                    <a:lumOff val="25000"/>
                  </a:schemeClr>
                </a:solidFill>
                <a:latin typeface="+mj-lt"/>
                <a:ea typeface="MS Mincho" panose="02020609040205080304" pitchFamily="49" charset="-128"/>
              </a:rPr>
              <a:t>“</a:t>
            </a:r>
            <a:r>
              <a:rPr lang="en-US" altLang="ja-JP" dirty="0">
                <a:solidFill>
                  <a:schemeClr val="tx1">
                    <a:lumMod val="75000"/>
                    <a:lumOff val="25000"/>
                  </a:schemeClr>
                </a:solidFill>
                <a:latin typeface="+mj-lt"/>
              </a:rPr>
              <a:t>FIRST</a:t>
            </a:r>
            <a:r>
              <a:rPr lang="ja-JP" altLang="en-US" dirty="0">
                <a:solidFill>
                  <a:schemeClr val="tx1">
                    <a:lumMod val="75000"/>
                    <a:lumOff val="25000"/>
                  </a:schemeClr>
                </a:solidFill>
                <a:latin typeface="+mj-lt"/>
                <a:ea typeface="MS Mincho" panose="02020609040205080304" pitchFamily="49" charset="-128"/>
              </a:rPr>
              <a:t>”</a:t>
            </a:r>
            <a:r>
              <a:rPr lang="en-US" altLang="ja-JP" dirty="0">
                <a:solidFill>
                  <a:schemeClr val="tx1">
                    <a:lumMod val="75000"/>
                    <a:lumOff val="25000"/>
                  </a:schemeClr>
                </a:solidFill>
                <a:latin typeface="+mj-lt"/>
              </a:rPr>
              <a:t> with an </a:t>
            </a:r>
            <a:r>
              <a:rPr lang="ja-JP" altLang="en-US" dirty="0">
                <a:solidFill>
                  <a:schemeClr val="tx1">
                    <a:lumMod val="75000"/>
                    <a:lumOff val="25000"/>
                  </a:schemeClr>
                </a:solidFill>
                <a:latin typeface="+mj-lt"/>
                <a:ea typeface="MS Mincho" panose="02020609040205080304" pitchFamily="49" charset="-128"/>
              </a:rPr>
              <a:t>“</a:t>
            </a:r>
            <a:r>
              <a:rPr lang="en-US" altLang="ja-JP" dirty="0">
                <a:solidFill>
                  <a:schemeClr val="tx1">
                    <a:lumMod val="75000"/>
                    <a:lumOff val="25000"/>
                  </a:schemeClr>
                </a:solidFill>
                <a:latin typeface="+mj-lt"/>
                <a:ea typeface="MS Mincho" panose="02020609040205080304" pitchFamily="49" charset="-128"/>
              </a:rPr>
              <a:t>X</a:t>
            </a:r>
            <a:r>
              <a:rPr lang="ja-JP" altLang="en-US" dirty="0">
                <a:solidFill>
                  <a:schemeClr val="tx1">
                    <a:lumMod val="75000"/>
                    <a:lumOff val="25000"/>
                  </a:schemeClr>
                </a:solidFill>
                <a:latin typeface="+mj-lt"/>
                <a:ea typeface="MS Mincho" panose="02020609040205080304" pitchFamily="49" charset="-128"/>
              </a:rPr>
              <a:t>”</a:t>
            </a:r>
            <a:r>
              <a:rPr lang="en-US" altLang="ja-JP" dirty="0">
                <a:solidFill>
                  <a:schemeClr val="tx1">
                    <a:lumMod val="75000"/>
                    <a:lumOff val="25000"/>
                  </a:schemeClr>
                </a:solidFill>
                <a:latin typeface="+mj-lt"/>
              </a:rPr>
              <a:t> on the top FIRST, before running any water! </a:t>
            </a:r>
          </a:p>
          <a:p>
            <a:pPr marL="91440" indent="-91440" eaLnBrk="1" fontAlgn="auto" hangingPunct="1">
              <a:defRPr/>
            </a:pPr>
            <a:endParaRPr lang="en-US" altLang="en-US" dirty="0">
              <a:solidFill>
                <a:schemeClr val="tx1">
                  <a:lumMod val="75000"/>
                  <a:lumOff val="25000"/>
                </a:schemeClr>
              </a:solidFill>
              <a:latin typeface="+mj-lt"/>
            </a:endParaRPr>
          </a:p>
          <a:p>
            <a:pPr marL="91440" indent="-91440" eaLnBrk="1" fontAlgn="auto" hangingPunct="1">
              <a:defRPr/>
            </a:pPr>
            <a:endParaRPr lang="en-US" altLang="en-US" dirty="0">
              <a:solidFill>
                <a:schemeClr val="tx1">
                  <a:lumMod val="75000"/>
                  <a:lumOff val="25000"/>
                </a:schemeClr>
              </a:solidFill>
              <a:latin typeface="+mj-lt"/>
            </a:endParaRPr>
          </a:p>
        </p:txBody>
      </p:sp>
      <p:pic>
        <p:nvPicPr>
          <p:cNvPr id="20483" name="Picture 4" descr="C:\Users\ejames\Downloads\IMG_0932.JPG">
            <a:extLst>
              <a:ext uri="{FF2B5EF4-FFF2-40B4-BE49-F238E27FC236}">
                <a16:creationId xmlns:a16="http://schemas.microsoft.com/office/drawing/2014/main" id="{1164FAFE-50D6-597F-916A-7213080CA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28600"/>
            <a:ext cx="1778000" cy="1333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C558650-F895-40B1-BD5B-70716F8AAD27}"/>
              </a:ext>
            </a:extLst>
          </p:cNvPr>
          <p:cNvSpPr>
            <a:spLocks noGrp="1"/>
          </p:cNvSpPr>
          <p:nvPr>
            <p:ph type="title"/>
          </p:nvPr>
        </p:nvSpPr>
        <p:spPr/>
        <p:txBody>
          <a:bodyPr/>
          <a:lstStyle/>
          <a:p>
            <a:pPr eaLnBrk="1" fontAlgn="auto" hangingPunct="1">
              <a:spcAft>
                <a:spcPts val="0"/>
              </a:spcAft>
              <a:defRPr/>
            </a:pPr>
            <a:r>
              <a:rPr lang="en-US" sz="4000" dirty="0">
                <a:solidFill>
                  <a:schemeClr val="tx1">
                    <a:lumMod val="75000"/>
                    <a:lumOff val="25000"/>
                  </a:schemeClr>
                </a:solidFill>
              </a:rPr>
              <a:t>First draw vs. Flush samples…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2DA32F-AE70-476D-99D3-1D0A85C774A4}"/>
              </a:ext>
            </a:extLst>
          </p:cNvPr>
          <p:cNvSpPr>
            <a:spLocks noGrp="1"/>
          </p:cNvSpPr>
          <p:nvPr>
            <p:ph type="title"/>
          </p:nvPr>
        </p:nvSpPr>
        <p:spPr>
          <a:xfrm>
            <a:off x="835025" y="319088"/>
            <a:ext cx="7543800" cy="1450975"/>
          </a:xfrm>
        </p:spPr>
        <p:txBody>
          <a:bodyPr/>
          <a:lstStyle/>
          <a:p>
            <a:pPr eaLnBrk="1" fontAlgn="auto" hangingPunct="1">
              <a:spcAft>
                <a:spcPts val="0"/>
              </a:spcAft>
              <a:defRPr/>
            </a:pPr>
            <a:r>
              <a:rPr lang="en-US" sz="4000" dirty="0">
                <a:solidFill>
                  <a:schemeClr val="tx1">
                    <a:lumMod val="75000"/>
                    <a:lumOff val="25000"/>
                  </a:schemeClr>
                </a:solidFill>
              </a:rPr>
              <a:t>Water sample collection</a:t>
            </a:r>
          </a:p>
        </p:txBody>
      </p:sp>
      <p:pic>
        <p:nvPicPr>
          <p:cNvPr id="8" name="Content Placeholder 7" descr="IMG_0025.jpg">
            <a:extLst>
              <a:ext uri="{FF2B5EF4-FFF2-40B4-BE49-F238E27FC236}">
                <a16:creationId xmlns:a16="http://schemas.microsoft.com/office/drawing/2014/main" id="{2910F891-447B-D245-8BE6-26E5A6B4233A}"/>
              </a:ext>
            </a:extLst>
          </p:cNvPr>
          <p:cNvPicPr>
            <a:picLocks noGrp="1" noChangeAspect="1"/>
          </p:cNvPicPr>
          <p:nvPr>
            <p:ph sz="half" idx="1"/>
          </p:nvPr>
        </p:nvPicPr>
        <p:blipFill>
          <a:blip r:embed="rId3"/>
          <a:stretch>
            <a:fillRect/>
          </a:stretch>
        </p:blipFill>
        <p:spPr>
          <a:xfrm>
            <a:off x="7553325" y="3294063"/>
            <a:ext cx="1247775" cy="1500187"/>
          </a:xfrm>
          <a:ln w="38100" cap="sq">
            <a:solidFill>
              <a:srgbClr val="000000"/>
            </a:solidFill>
            <a:miter lim="800000"/>
            <a:headEnd/>
            <a:tailEnd/>
          </a:ln>
          <a:effectLst>
            <a:outerShdw blurRad="50800" dist="38100" dir="2700000" algn="tl" rotWithShape="0">
              <a:srgbClr val="000000">
                <a:alpha val="42998"/>
              </a:srgbClr>
            </a:outerShdw>
          </a:effectLst>
        </p:spPr>
      </p:pic>
      <p:sp>
        <p:nvSpPr>
          <p:cNvPr id="4" name="Content Placeholder 3">
            <a:extLst>
              <a:ext uri="{FF2B5EF4-FFF2-40B4-BE49-F238E27FC236}">
                <a16:creationId xmlns:a16="http://schemas.microsoft.com/office/drawing/2014/main" id="{F7A1D90E-F75E-4328-83E5-BA3AC82AEC90}"/>
              </a:ext>
            </a:extLst>
          </p:cNvPr>
          <p:cNvSpPr>
            <a:spLocks noGrp="1"/>
          </p:cNvSpPr>
          <p:nvPr>
            <p:ph sz="half" idx="2"/>
          </p:nvPr>
        </p:nvSpPr>
        <p:spPr>
          <a:xfrm>
            <a:off x="825500" y="1905000"/>
            <a:ext cx="6642100" cy="4343400"/>
          </a:xfrm>
        </p:spPr>
        <p:txBody>
          <a:bodyPr rtlCol="0">
            <a:normAutofit fontScale="70000" lnSpcReduction="20000"/>
          </a:bodyPr>
          <a:lstStyle/>
          <a:p>
            <a:pPr marL="91440" indent="-91440" eaLnBrk="1" fontAlgn="auto" hangingPunct="1">
              <a:lnSpc>
                <a:spcPct val="120000"/>
              </a:lnSpc>
              <a:spcBef>
                <a:spcPts val="0"/>
              </a:spcBef>
              <a:spcAft>
                <a:spcPts val="0"/>
              </a:spcAft>
              <a:defRPr/>
            </a:pPr>
            <a:r>
              <a:rPr lang="en-US" sz="2900" u="sng" dirty="0">
                <a:solidFill>
                  <a:schemeClr val="tx1">
                    <a:lumMod val="75000"/>
                    <a:lumOff val="25000"/>
                  </a:schemeClr>
                </a:solidFill>
                <a:latin typeface="+mj-lt"/>
                <a:cs typeface="Arial" charset="0"/>
              </a:rPr>
              <a:t>Sample envelope contains:</a:t>
            </a:r>
          </a:p>
          <a:p>
            <a:pPr marL="91440" indent="-91440" eaLnBrk="1" fontAlgn="auto" hangingPunct="1">
              <a:lnSpc>
                <a:spcPct val="120000"/>
              </a:lnSpc>
              <a:spcBef>
                <a:spcPts val="0"/>
              </a:spcBef>
              <a:spcAft>
                <a:spcPts val="0"/>
              </a:spcAft>
              <a:defRPr/>
            </a:pPr>
            <a:r>
              <a:rPr lang="en-US" sz="2900" dirty="0">
                <a:solidFill>
                  <a:schemeClr val="tx1">
                    <a:lumMod val="75000"/>
                    <a:lumOff val="25000"/>
                  </a:schemeClr>
                </a:solidFill>
                <a:latin typeface="+mj-lt"/>
                <a:cs typeface="Arial" charset="0"/>
              </a:rPr>
              <a:t>4 bottles</a:t>
            </a:r>
          </a:p>
          <a:p>
            <a:pPr marL="91440" indent="-91440" eaLnBrk="1" fontAlgn="auto" hangingPunct="1">
              <a:lnSpc>
                <a:spcPct val="120000"/>
              </a:lnSpc>
              <a:spcBef>
                <a:spcPts val="0"/>
              </a:spcBef>
              <a:spcAft>
                <a:spcPts val="0"/>
              </a:spcAft>
              <a:defRPr/>
            </a:pPr>
            <a:r>
              <a:rPr lang="en-US" sz="2900" dirty="0">
                <a:solidFill>
                  <a:schemeClr val="tx1">
                    <a:lumMod val="75000"/>
                    <a:lumOff val="25000"/>
                  </a:schemeClr>
                </a:solidFill>
                <a:latin typeface="+mj-lt"/>
                <a:cs typeface="Arial" charset="0"/>
              </a:rPr>
              <a:t>Questionnaire</a:t>
            </a:r>
          </a:p>
          <a:p>
            <a:pPr marL="91440" indent="-91440" eaLnBrk="1" fontAlgn="auto" hangingPunct="1">
              <a:lnSpc>
                <a:spcPct val="120000"/>
              </a:lnSpc>
              <a:spcBef>
                <a:spcPts val="0"/>
              </a:spcBef>
              <a:spcAft>
                <a:spcPts val="0"/>
              </a:spcAft>
              <a:defRPr/>
            </a:pPr>
            <a:r>
              <a:rPr lang="en-US" sz="2900" dirty="0">
                <a:solidFill>
                  <a:schemeClr val="tx1">
                    <a:lumMod val="75000"/>
                    <a:lumOff val="25000"/>
                  </a:schemeClr>
                </a:solidFill>
                <a:latin typeface="+mj-lt"/>
                <a:cs typeface="Arial" charset="0"/>
              </a:rPr>
              <a:t>Sampling Instructions</a:t>
            </a:r>
          </a:p>
          <a:p>
            <a:pPr marL="91440" indent="-91440" eaLnBrk="1" fontAlgn="auto" hangingPunct="1">
              <a:lnSpc>
                <a:spcPct val="120000"/>
              </a:lnSpc>
              <a:spcBef>
                <a:spcPts val="0"/>
              </a:spcBef>
              <a:spcAft>
                <a:spcPts val="0"/>
              </a:spcAft>
              <a:defRPr/>
            </a:pPr>
            <a:endParaRPr lang="en-US" sz="2400" dirty="0">
              <a:solidFill>
                <a:schemeClr val="tx1">
                  <a:lumMod val="75000"/>
                  <a:lumOff val="25000"/>
                </a:schemeClr>
              </a:solidFill>
              <a:latin typeface="+mj-lt"/>
            </a:endParaRPr>
          </a:p>
          <a:p>
            <a:pPr marL="91440" indent="-91440" eaLnBrk="1" fontAlgn="auto" hangingPunct="1">
              <a:lnSpc>
                <a:spcPct val="120000"/>
              </a:lnSpc>
              <a:spcBef>
                <a:spcPts val="0"/>
              </a:spcBef>
              <a:spcAft>
                <a:spcPts val="0"/>
              </a:spcAft>
              <a:defRPr/>
            </a:pPr>
            <a:r>
              <a:rPr lang="en-US" sz="2600" dirty="0">
                <a:solidFill>
                  <a:schemeClr val="tx1">
                    <a:lumMod val="75000"/>
                    <a:lumOff val="25000"/>
                  </a:schemeClr>
                </a:solidFill>
                <a:latin typeface="+mj-lt"/>
              </a:rPr>
              <a:t>Tips:</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Do not use water after 10 pm the night before!</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Choose a kitchen or bathroom faucet.  </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If you drink the water, collect</a:t>
            </a:r>
            <a:r>
              <a:rPr lang="en-US" sz="2600" b="1" dirty="0">
                <a:solidFill>
                  <a:schemeClr val="tx1">
                    <a:lumMod val="75000"/>
                    <a:lumOff val="25000"/>
                  </a:schemeClr>
                </a:solidFill>
                <a:latin typeface="+mj-lt"/>
              </a:rPr>
              <a:t> </a:t>
            </a:r>
            <a:r>
              <a:rPr lang="en-US" sz="2600" dirty="0">
                <a:solidFill>
                  <a:schemeClr val="tx1">
                    <a:lumMod val="75000"/>
                    <a:lumOff val="25000"/>
                  </a:schemeClr>
                </a:solidFill>
                <a:latin typeface="+mj-lt"/>
              </a:rPr>
              <a:t>there.</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Make sure sink is clean and dishes are removed.</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Do not remove bottle cap until you are ready to collect each sample.  </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Do not touch inside of sample bottle or cap.</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Collect FIRST (X on top) bottle first!</a:t>
            </a:r>
          </a:p>
          <a:p>
            <a:pPr marL="91440" indent="-91440" eaLnBrk="1" fontAlgn="auto" hangingPunct="1">
              <a:lnSpc>
                <a:spcPct val="120000"/>
              </a:lnSpc>
              <a:spcBef>
                <a:spcPts val="0"/>
              </a:spcBef>
              <a:spcAft>
                <a:spcPts val="0"/>
              </a:spcAft>
              <a:buFont typeface="Wingdings" charset="0"/>
              <a:buChar char="ü"/>
              <a:defRPr/>
            </a:pPr>
            <a:r>
              <a:rPr lang="en-US" sz="2600" dirty="0">
                <a:solidFill>
                  <a:schemeClr val="tx1">
                    <a:lumMod val="75000"/>
                    <a:lumOff val="25000"/>
                  </a:schemeClr>
                </a:solidFill>
                <a:latin typeface="+mj-lt"/>
              </a:rPr>
              <a:t>Then wash hands before collecting other samples.  </a:t>
            </a:r>
            <a:endParaRPr lang="en-US" sz="2300" dirty="0">
              <a:solidFill>
                <a:schemeClr val="tx1">
                  <a:lumMod val="75000"/>
                  <a:lumOff val="25000"/>
                </a:schemeClr>
              </a:solidFill>
              <a:latin typeface="+mj-lt"/>
            </a:endParaRPr>
          </a:p>
          <a:p>
            <a:pPr marL="91440" indent="-91440" eaLnBrk="1" fontAlgn="auto" hangingPunct="1">
              <a:defRPr/>
            </a:pPr>
            <a:endParaRPr lang="en-US" dirty="0">
              <a:solidFill>
                <a:schemeClr val="tx1">
                  <a:lumMod val="75000"/>
                  <a:lumOff val="25000"/>
                </a:schemeClr>
              </a:solidFill>
            </a:endParaRPr>
          </a:p>
        </p:txBody>
      </p:sp>
      <p:pic>
        <p:nvPicPr>
          <p:cNvPr id="24" name="Picture 2" descr="C:\Documents and Settings\ejames.HOKIES\Local Settings\Temporary Internet Files\Content.IE5\WHUNOBY7\MPj04244320000[1].jpg">
            <a:extLst>
              <a:ext uri="{FF2B5EF4-FFF2-40B4-BE49-F238E27FC236}">
                <a16:creationId xmlns:a16="http://schemas.microsoft.com/office/drawing/2014/main" id="{3C911B6D-3BF7-D047-9488-2431BE9BAC73}"/>
              </a:ext>
            </a:extLst>
          </p:cNvPr>
          <p:cNvPicPr>
            <a:picLocks noChangeAspect="1" noChangeArrowheads="1"/>
          </p:cNvPicPr>
          <p:nvPr/>
        </p:nvPicPr>
        <p:blipFill>
          <a:blip r:embed="rId4"/>
          <a:srcRect/>
          <a:stretch>
            <a:fillRect/>
          </a:stretch>
        </p:blipFill>
        <p:spPr bwMode="auto">
          <a:xfrm>
            <a:off x="7605713" y="1520825"/>
            <a:ext cx="1143000" cy="1503363"/>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pic>
        <p:nvPicPr>
          <p:cNvPr id="25" name="Picture 24" descr="IMG_0034.jpg">
            <a:extLst>
              <a:ext uri="{FF2B5EF4-FFF2-40B4-BE49-F238E27FC236}">
                <a16:creationId xmlns:a16="http://schemas.microsoft.com/office/drawing/2014/main" id="{53EA6EEE-6FB4-494C-A2D6-93330A5698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5029200"/>
            <a:ext cx="1419225" cy="1065213"/>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G_0027.jpg">
            <a:extLst>
              <a:ext uri="{FF2B5EF4-FFF2-40B4-BE49-F238E27FC236}">
                <a16:creationId xmlns:a16="http://schemas.microsoft.com/office/drawing/2014/main" id="{8495A33F-454D-415B-B5D7-A6610A49E6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1752600" cy="1450975"/>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pic>
        <p:nvPicPr>
          <p:cNvPr id="13" name="Picture 12" descr="IMG_0029.jpg">
            <a:extLst>
              <a:ext uri="{FF2B5EF4-FFF2-40B4-BE49-F238E27FC236}">
                <a16:creationId xmlns:a16="http://schemas.microsoft.com/office/drawing/2014/main" id="{29EB7516-7D73-42C6-BB27-BB37E89B56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893888"/>
            <a:ext cx="1752600" cy="1479550"/>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15365" name="TextBox 9">
            <a:extLst>
              <a:ext uri="{FF2B5EF4-FFF2-40B4-BE49-F238E27FC236}">
                <a16:creationId xmlns:a16="http://schemas.microsoft.com/office/drawing/2014/main" id="{8F47EC6C-0A09-6A47-8662-7329CC4EE1AD}"/>
              </a:ext>
            </a:extLst>
          </p:cNvPr>
          <p:cNvSpPr txBox="1">
            <a:spLocks noChangeArrowheads="1"/>
          </p:cNvSpPr>
          <p:nvPr/>
        </p:nvSpPr>
        <p:spPr bwMode="auto">
          <a:xfrm>
            <a:off x="457200" y="3563938"/>
            <a:ext cx="8382000" cy="2419350"/>
          </a:xfrm>
          <a:prstGeom prst="rect">
            <a:avLst/>
          </a:prstGeom>
          <a:noFill/>
          <a:ln>
            <a:noFill/>
          </a:ln>
          <a:extLst>
            <a:ext uri="{909E8E84-426E-40dd-AFC4-6F175D3DCCD1}"/>
            <a:ext uri="{91240B29-F687-4f45-9708-019B960494DF}"/>
          </a:extLst>
        </p:spPr>
        <p:txBody>
          <a:bodyPr>
            <a:spAutoFit/>
          </a:bodyPr>
          <a:lstStyle>
            <a:lvl1pPr marL="342900" indent="-34290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auto" hangingPunct="1">
              <a:lnSpc>
                <a:spcPct val="120000"/>
              </a:lnSpc>
              <a:spcBef>
                <a:spcPts val="0"/>
              </a:spcBef>
              <a:spcAft>
                <a:spcPts val="0"/>
              </a:spcAft>
              <a:buFont typeface="Trebuchet MS" charset="0"/>
              <a:buAutoNum type="arabicPeriod"/>
              <a:defRPr/>
            </a:pPr>
            <a:r>
              <a:rPr lang="en-US" dirty="0">
                <a:latin typeface="+mj-lt"/>
              </a:rPr>
              <a:t>Read sample instructions </a:t>
            </a:r>
            <a:r>
              <a:rPr lang="en-US" u="sng" dirty="0">
                <a:latin typeface="+mj-lt"/>
              </a:rPr>
              <a:t>completely</a:t>
            </a:r>
            <a:r>
              <a:rPr lang="en-US" dirty="0">
                <a:latin typeface="+mj-lt"/>
              </a:rPr>
              <a:t> before collecting samples.</a:t>
            </a:r>
          </a:p>
          <a:p>
            <a:pPr eaLnBrk="1" fontAlgn="auto" hangingPunct="1">
              <a:lnSpc>
                <a:spcPct val="120000"/>
              </a:lnSpc>
              <a:spcBef>
                <a:spcPts val="0"/>
              </a:spcBef>
              <a:spcAft>
                <a:spcPts val="0"/>
              </a:spcAft>
              <a:buFont typeface="Trebuchet MS" charset="0"/>
              <a:buAutoNum type="arabicPeriod"/>
              <a:defRPr/>
            </a:pPr>
            <a:r>
              <a:rPr lang="en-US" dirty="0">
                <a:latin typeface="+mj-lt"/>
              </a:rPr>
              <a:t>Do not run any water in the home after 10 pm the night before collecting samples.  </a:t>
            </a:r>
          </a:p>
          <a:p>
            <a:pPr eaLnBrk="1" fontAlgn="auto" hangingPunct="1">
              <a:lnSpc>
                <a:spcPct val="120000"/>
              </a:lnSpc>
              <a:spcBef>
                <a:spcPts val="0"/>
              </a:spcBef>
              <a:spcAft>
                <a:spcPts val="0"/>
              </a:spcAft>
              <a:buFont typeface="Trebuchet MS" charset="0"/>
              <a:buAutoNum type="arabicPeriod"/>
              <a:defRPr/>
            </a:pPr>
            <a:r>
              <a:rPr lang="en-US" dirty="0">
                <a:latin typeface="+mj-lt"/>
              </a:rPr>
              <a:t>Before ANY water has been used in the home, collect a sample in the bottle labeled FIRST (X on top) by turning the water on fully as you would to fill a glass.</a:t>
            </a:r>
          </a:p>
          <a:p>
            <a:pPr eaLnBrk="1" fontAlgn="auto" hangingPunct="1">
              <a:lnSpc>
                <a:spcPct val="120000"/>
              </a:lnSpc>
              <a:spcBef>
                <a:spcPts val="0"/>
              </a:spcBef>
              <a:spcAft>
                <a:spcPts val="0"/>
              </a:spcAft>
              <a:buFont typeface="Trebuchet MS" charset="0"/>
              <a:buAutoNum type="arabicPeriod"/>
              <a:defRPr/>
            </a:pPr>
            <a:r>
              <a:rPr lang="en-US" dirty="0">
                <a:latin typeface="+mj-lt"/>
              </a:rPr>
              <a:t>After collecting FIRST sample and replacing cap securely, wash hands thoroughly to avoid contaminating the sterile bacteria bottle.  Dry hands.</a:t>
            </a:r>
          </a:p>
          <a:p>
            <a:pPr eaLnBrk="1" fontAlgn="auto" hangingPunct="1">
              <a:lnSpc>
                <a:spcPct val="120000"/>
              </a:lnSpc>
              <a:spcBef>
                <a:spcPts val="0"/>
              </a:spcBef>
              <a:spcAft>
                <a:spcPts val="0"/>
              </a:spcAft>
              <a:buFont typeface="Trebuchet MS" charset="0"/>
              <a:buAutoNum type="arabicPeriod"/>
              <a:defRPr/>
            </a:pPr>
            <a:r>
              <a:rPr lang="en-US" dirty="0">
                <a:latin typeface="+mj-lt"/>
              </a:rPr>
              <a:t>Allow water to run for at least 1 minute to flush out pipes.</a:t>
            </a:r>
          </a:p>
        </p:txBody>
      </p:sp>
      <p:pic>
        <p:nvPicPr>
          <p:cNvPr id="16" name="Picture 15" descr="IMG_0020.jpg">
            <a:extLst>
              <a:ext uri="{FF2B5EF4-FFF2-40B4-BE49-F238E27FC236}">
                <a16:creationId xmlns:a16="http://schemas.microsoft.com/office/drawing/2014/main" id="{4D4FD22A-F329-4CCB-9C3C-E838CF3039A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2325" y="1905000"/>
            <a:ext cx="1833563" cy="1450975"/>
          </a:xfrm>
          <a:prstGeom prst="rect">
            <a:avLst/>
          </a:prstGeom>
          <a:noFill/>
          <a:ln w="3810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7943679-C0B8-479E-8D8D-F212F6EB87F7}"/>
              </a:ext>
            </a:extLst>
          </p:cNvPr>
          <p:cNvSpPr>
            <a:spLocks noGrp="1"/>
          </p:cNvSpPr>
          <p:nvPr>
            <p:ph type="title"/>
          </p:nvPr>
        </p:nvSpPr>
        <p:spPr/>
        <p:txBody>
          <a:bodyPr/>
          <a:lstStyle/>
          <a:p>
            <a:pPr eaLnBrk="1" fontAlgn="auto" hangingPunct="1">
              <a:spcAft>
                <a:spcPts val="0"/>
              </a:spcAft>
              <a:defRPr/>
            </a:pPr>
            <a:r>
              <a:rPr lang="en-US" sz="4000" dirty="0">
                <a:solidFill>
                  <a:schemeClr val="tx1">
                    <a:lumMod val="75000"/>
                    <a:lumOff val="25000"/>
                  </a:schemeClr>
                </a:solidFill>
              </a:rPr>
              <a:t>Sampling instructions</a:t>
            </a:r>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6171</TotalTime>
  <Words>926</Words>
  <Application>Microsoft Office PowerPoint</Application>
  <PresentationFormat>On-screen Show (4:3)</PresentationFormat>
  <Paragraphs>116</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PGothic</vt:lpstr>
      <vt:lpstr>Arial</vt:lpstr>
      <vt:lpstr>Calibri</vt:lpstr>
      <vt:lpstr>Calibri Light</vt:lpstr>
      <vt:lpstr>Franklin Gothic Book</vt:lpstr>
      <vt:lpstr>Georgia</vt:lpstr>
      <vt:lpstr>Trebuchet MS</vt:lpstr>
      <vt:lpstr>Wingdings</vt:lpstr>
      <vt:lpstr>Retrospect</vt:lpstr>
      <vt:lpstr> Drinking Water Clinic Kickoff Information </vt:lpstr>
      <vt:lpstr>Thank you for participating!    You have taken an important step towards understanding your water quality!</vt:lpstr>
      <vt:lpstr>What is the VAHWQP?</vt:lpstr>
      <vt:lpstr>What may affect my water quality?</vt:lpstr>
      <vt:lpstr>What does the analysis include?</vt:lpstr>
      <vt:lpstr>Sample collection video</vt:lpstr>
      <vt:lpstr>First draw vs. Flush samples…</vt:lpstr>
      <vt:lpstr>Water sample collection</vt:lpstr>
      <vt:lpstr>Sampling instructions</vt:lpstr>
      <vt:lpstr>Sampling instructions (cont’d)</vt:lpstr>
      <vt:lpstr>Complete the questionnaire!</vt:lpstr>
      <vt:lpstr>Well and plumbing system questions…</vt:lpstr>
      <vt:lpstr>SAMPLE COLLECTION DAY (ADD DATE, LOCATION, TIME HERE)  NOTE: SAMPLES WILL ONLY BE COLLECTED ON THIS DAY!</vt:lpstr>
      <vt:lpstr>For more information about private water supplies and the program, please visit: www.wellwater.bse.vt.edu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Ross</dc:creator>
  <cp:lastModifiedBy>Erin Ling</cp:lastModifiedBy>
  <cp:revision>294</cp:revision>
  <dcterms:created xsi:type="dcterms:W3CDTF">2007-09-13T17:31:06Z</dcterms:created>
  <dcterms:modified xsi:type="dcterms:W3CDTF">2025-04-30T17:52:50Z</dcterms:modified>
</cp:coreProperties>
</file>