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5147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6" r:id="rId3"/>
    <p:sldId id="297" r:id="rId4"/>
    <p:sldId id="300" r:id="rId5"/>
    <p:sldId id="281" r:id="rId6"/>
    <p:sldId id="301" r:id="rId7"/>
    <p:sldId id="287" r:id="rId8"/>
    <p:sldId id="288" r:id="rId9"/>
    <p:sldId id="289" r:id="rId10"/>
    <p:sldId id="302" r:id="rId11"/>
    <p:sldId id="291" r:id="rId12"/>
    <p:sldId id="292" r:id="rId13"/>
    <p:sldId id="294" r:id="rId14"/>
    <p:sldId id="295" r:id="rId15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497"/>
  </p:normalViewPr>
  <p:slideViewPr>
    <p:cSldViewPr>
      <p:cViewPr varScale="1">
        <p:scale>
          <a:sx n="116" d="100"/>
          <a:sy n="116" d="100"/>
        </p:scale>
        <p:origin x="18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9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8C74E7-5D1C-8343-A0E6-C46B5C4B8F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F74E4-E1EC-DD4B-AF98-901B5C36E8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713E80-56FB-944C-9044-A90337B85F76}" type="datetimeFigureOut">
              <a:rPr lang="en-US" altLang="en-US"/>
              <a:pPr>
                <a:defRPr/>
              </a:pPr>
              <a:t>1/26/24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3FF8-7925-154E-BB40-D033D310CF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9B806-7D66-2C4F-B1C8-C624F12EFC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C4C610-5C87-1944-9C93-A14F3AAF4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B114E7-F062-694F-A081-4DC0C3E448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92378-36AD-E24C-943A-5739A19BB7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8F94B0-E8B3-CA41-8600-EF6A0A9DFB8B}" type="datetimeFigureOut">
              <a:rPr lang="en-US" altLang="en-US"/>
              <a:pPr>
                <a:defRPr/>
              </a:pPr>
              <a:t>1/26/24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8CC368-141C-5549-96D3-2E5CBA76C4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4123E99-9ECE-094C-B244-98CC5EBDE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E5820-FCDF-8244-AEA2-39A28F10CB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E3B81-DC6C-4F4C-BDC5-E18C59944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52DC17-FEF0-FC43-97F9-35F550D798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6231CA3-9521-B70D-81E9-6D0C208EDF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0D304AE-3B32-F1EA-B21C-70AA08B369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0156C59-6FE6-7245-C383-A63B4AB93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1B2595-259C-1F43-AB3B-37F627151BE5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1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CDB0569-8AEB-60E1-0D77-3A409BA3F7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9EF193CA-F0F2-805F-E8BD-C03CD553F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9AC58D2-0E7E-3D4D-B6E7-0D69B38C2F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978D8D1-F76A-CB4D-BF93-B8AB22566945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14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B69FA5F-BBE3-7520-0CED-F6DFD1E9DA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E0E1EC5-C7BB-532E-0B19-1BF89770DF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9D4AEF6-FC2E-2D42-AF16-F3DCC76EFA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2318F66-EBB1-A84E-8D37-4390D38CBF32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3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C49D4DC-26F9-317D-1579-6C70E88F2D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1F6256C-69FC-79FE-7B6F-071EF36D75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2955406-279A-33CE-4EFC-4AE02FF3F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FAB418F-47D0-374F-BD7B-BCFBD7EB778F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5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54318BDD-BA30-AFB8-4A9C-E7C8B25463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1AA828BB-59ED-A09F-E6D5-CCE5723FD5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</a:t>
            </a:r>
            <a:r>
              <a:rPr lang="en-US" altLang="en-US" dirty="0" err="1"/>
              <a:t>www.youtube.com</a:t>
            </a:r>
            <a:r>
              <a:rPr lang="en-US" altLang="en-US" dirty="0"/>
              <a:t>/</a:t>
            </a:r>
            <a:r>
              <a:rPr lang="en-US" altLang="en-US" dirty="0" err="1"/>
              <a:t>watch?v</a:t>
            </a:r>
            <a:r>
              <a:rPr lang="en-US" altLang="en-US" dirty="0"/>
              <a:t>=a2wqzuzvbK4</a:t>
            </a:r>
          </a:p>
          <a:p>
            <a:r>
              <a:rPr lang="en-US" altLang="en-US" dirty="0"/>
              <a:t>Available on </a:t>
            </a:r>
            <a:r>
              <a:rPr lang="en-US" altLang="en-US" dirty="0" err="1"/>
              <a:t>youtube</a:t>
            </a:r>
            <a:r>
              <a:rPr lang="en-US" altLang="en-US" dirty="0"/>
              <a:t> or email Erin for a downloadable version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1154ED02-69FC-9B17-EF65-7D0E00920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A4905E-0763-6947-AC93-ADF7B22C62BB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6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6451405-3FEE-6BFA-DBA2-54196BC351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DD71CFF-CF9B-5806-F867-B324BF0B03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2866CC31-6C0B-DB70-D7E6-F1690BD5D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C8B0F94-208D-944F-A2D1-EA60A66EED84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8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3C867EA-6ADE-A7AD-69BE-41C2AFB28F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1AEF5AD-ADCF-0A3D-BFC9-E32666C412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51F2F4E-BEB9-76E1-709A-3FA3207D1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7FEE13-2A5B-6A4D-8A34-68E3670807FF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9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8055359-28D6-514F-EC41-9839040166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97FEE499-584C-69D8-865C-4B7C43238D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89CD22EE-7264-2E5D-B9D9-281649DE0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040E4C-E894-8B4F-8CF7-870E752D2193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10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5DA295B-3F4E-377A-55A0-4F3EBF3F8D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9A3CEED-E0D9-A853-5B7E-0EA273B5EA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98B556BA-5431-2E0B-A61C-EE867FB81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2223FC3-EA0F-B34F-B624-2986E61C43C8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11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726D4F85-CEB9-2999-FFF2-FDC542D46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33A9D9BE-EBFB-C23D-1651-5D9781084C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BA9AF0E-E759-14F2-AE66-77C0BCBDDF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9AF8193-EEFC-1840-B275-B0C54FC0E0E5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12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221E03-28E3-F8EB-85C9-33E5B9921AEA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6A8732-170B-D31E-DEBA-990294C172F2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2C4EC2-1699-6D38-89D6-2EEFD2AAA724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C61B2C-A8E0-E5B7-DC10-0AE2379B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5C919-2778-F048-B098-76A1C8756BA5}" type="datetime4">
              <a:rPr lang="en-US" altLang="en-US"/>
              <a:pPr>
                <a:defRPr/>
              </a:pPr>
              <a:t>January 26, 2024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80AEBA-532E-321E-57AF-CB9F0F15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53BF8A-C201-8BB3-4BB8-B3F2D9DF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60356-2E59-2B4B-ACED-03798537E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28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2B4CB-5283-1030-F24D-9822BFC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A325F-4F8A-8DBC-EFFC-AA49956D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C1561-5CFD-9B83-2D78-20D52726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98B17-35B3-9B41-AEE7-479A08A6C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11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843898-BFCA-916D-BCFB-48E93219D086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BE674-151B-855E-61B7-BABCD47DE052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B694A33-0250-CF15-1F48-A422B8C4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0F39BA5-D8A9-3589-A0DE-81E06560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2E68448-190B-B870-490D-CEA70669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C4551-3944-5A4E-9543-A7F6D46C8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11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36ECF-B355-EFBB-5CE1-D7CF91A3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F99BE-750C-D24C-E96B-7AD40072F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463AD-748A-BC98-5B6C-3C7006793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DBEAB-9682-FD49-B67F-A4F776DB5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52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D55CD4-0061-33AC-F34C-EB993B2A3AA6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6D100D-33C8-C8D0-EF2B-6EA85B97472B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80CD00-D09F-EA57-6FFF-B8283665B32D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1C0AAB1-DE31-1807-35CF-8721C8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A5808E-5121-D6E7-8920-8BC89B6C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F7E91B-6EE8-0845-6EB5-9B50D3CF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6CEC5-504B-FD44-BB38-EEB4D6020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39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6032F8C-F51C-2F0D-79A9-C75F1E5A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7C6C-63D7-DB49-3A50-2692A581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17143-DB03-94CA-C8EC-58649471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77401-0965-FB4D-941D-84DDFFEDE1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66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D7E236-97F7-3941-1440-1C15A178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ADD58B-2F67-E8F0-E528-972C7076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BFD4FCB-8F22-FE60-9B21-982FEBC9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ED661-B0CE-9B47-AB87-0EF1F8D8F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26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0A386AD-6A84-4A9A-D516-69C985FEB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80556C-2D71-4218-B25B-D7CEBEE50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43C9F5-B33B-3CEE-3835-20B2B644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B2817-18C0-4E46-9E65-C435EAA33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55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D77D8B-A491-E081-E81B-1F62468A1BCE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3A62B7-D5DE-6146-CA0F-3C0724DEBFFA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8BA31AA0-670E-4C42-140D-5E790873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06D4FBA-37FF-9721-7A54-EC77A74E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220650-21B4-562F-8FF0-8D3CE5C2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6CB6-8311-7A4D-B164-8CE084939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78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11ECCA-593E-3230-3A9C-4FFC60F1ECB8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B70F3-4443-8DA1-8AE4-DB5F889449CA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8DFE39D-E0E0-43A7-8D85-31C8AE2E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1FA22A9-E430-CBE7-BEEC-F950391B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DA5B095-8FEC-1039-31CC-CF3EB34B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CA2158-8F38-B044-8DD1-A103A9090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4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8FD43B-43F2-72F2-CA64-A2B8D46090B4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7ED1F-E019-7915-BBF3-FE391D6B6860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934DE0A-3F32-E4DC-A088-3C21E557D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7F063CE-601E-E632-396E-6DADA408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DD90059-9D51-2F5C-F20A-2CF7726F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3722C-F6FD-D342-AEE0-89C1259D6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8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825165-1A5C-4CD5-AB34-34F6C4AA20C7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EAB350-80A5-4454-91FA-2D1C82EFD7F7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B23A25-49E0-4CD5-B179-E2415D75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22D9530A-EC10-F806-5338-CE7A55DCF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0B20C-AD59-4B50-BD6D-01F936F7F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4268E-F47B-452E-8DA8-32C6274B2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F62AE-97C4-46D1-861B-3F1A08541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4D11A77F-52E0-8F4B-845D-BBF9132C5D03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7F1D47-F22F-49B3-B5CB-63D741B20646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16" r:id="rId2"/>
    <p:sldLayoutId id="2147485222" r:id="rId3"/>
    <p:sldLayoutId id="2147485217" r:id="rId4"/>
    <p:sldLayoutId id="2147485218" r:id="rId5"/>
    <p:sldLayoutId id="2147485219" r:id="rId6"/>
    <p:sldLayoutId id="2147485223" r:id="rId7"/>
    <p:sldLayoutId id="2147485224" r:id="rId8"/>
    <p:sldLayoutId id="2147485225" r:id="rId9"/>
    <p:sldLayoutId id="2147485220" r:id="rId10"/>
    <p:sldLayoutId id="2147485226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://www.wellwater.bse.vt.edu/" TargetMode="Externa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2wqzuzvbK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404DC587-ADE1-0F92-6BC5-3A0AA3166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19200"/>
            <a:ext cx="777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000066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0243" name="Picture 11" descr="vhwqp.v3.jpg">
            <a:extLst>
              <a:ext uri="{FF2B5EF4-FFF2-40B4-BE49-F238E27FC236}">
                <a16:creationId xmlns:a16="http://schemas.microsoft.com/office/drawing/2014/main" id="{924407E2-5091-FFFF-3E3B-E1E303056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9"/>
          <a:stretch>
            <a:fillRect/>
          </a:stretch>
        </p:blipFill>
        <p:spPr bwMode="auto">
          <a:xfrm>
            <a:off x="4605338" y="228600"/>
            <a:ext cx="43529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http://www.intra.ext.vt.edu/marketing/images/VCE-Vector-Folder/VCE-Horz-Vector/VCE-HClrLogo.jpg">
            <a:extLst>
              <a:ext uri="{FF2B5EF4-FFF2-40B4-BE49-F238E27FC236}">
                <a16:creationId xmlns:a16="http://schemas.microsoft.com/office/drawing/2014/main" id="{DF796FC4-B131-B43F-7441-F8F852895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486400"/>
            <a:ext cx="40195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984AA3D3-65EF-53C5-94A1-7FDDA0AF1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16525"/>
            <a:ext cx="19907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4EF4A12-430B-44F8-8841-19E801427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000" dirty="0"/>
            </a:br>
            <a:r>
              <a:rPr lang="en-US" sz="4000" dirty="0"/>
              <a:t>Drinking Water Clinic</a:t>
            </a:r>
            <a:br>
              <a:rPr lang="en-US" sz="4000" dirty="0"/>
            </a:br>
            <a:r>
              <a:rPr lang="en-US" sz="4000" dirty="0"/>
              <a:t>Kickoff Information</a:t>
            </a:r>
            <a:br>
              <a:rPr lang="en-US" sz="4000" dirty="0"/>
            </a:b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0027.jpg">
            <a:extLst>
              <a:ext uri="{FF2B5EF4-FFF2-40B4-BE49-F238E27FC236}">
                <a16:creationId xmlns:a16="http://schemas.microsoft.com/office/drawing/2014/main" id="{8495A33F-454D-415B-B5D7-A6610A49E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1752600" cy="14509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G_0029.jpg">
            <a:extLst>
              <a:ext uri="{FF2B5EF4-FFF2-40B4-BE49-F238E27FC236}">
                <a16:creationId xmlns:a16="http://schemas.microsoft.com/office/drawing/2014/main" id="{29EB7516-7D73-42C6-BB27-BB37E89B5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93888"/>
            <a:ext cx="1752600" cy="14795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G_0020.jpg">
            <a:extLst>
              <a:ext uri="{FF2B5EF4-FFF2-40B4-BE49-F238E27FC236}">
                <a16:creationId xmlns:a16="http://schemas.microsoft.com/office/drawing/2014/main" id="{4D4FD22A-F329-4CCB-9C3C-E838CF303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905000"/>
            <a:ext cx="1833563" cy="14509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7943679-C0B8-479E-8D8D-F212F6EB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Sampling instructions (cont’d)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5F4E9633-9A43-4EE4-80D6-F8A7ACF0C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25838"/>
            <a:ext cx="822960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>
                <a:latin typeface="+mj-lt"/>
              </a:rPr>
              <a:t>In any order, fill the rest of the bottles, one bottle at a time.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Trebuchet MS" charset="0"/>
              <a:buAutoNum type="arabicPeriod" startAt="6"/>
              <a:defRPr/>
            </a:pPr>
            <a:r>
              <a:rPr lang="en-US" dirty="0">
                <a:latin typeface="+mj-lt"/>
              </a:rPr>
              <a:t>Carefully remove one cap, and hold it while you fill the bottle. 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Trebuchet MS" charset="0"/>
              <a:buAutoNum type="arabicPeriod" startAt="6"/>
              <a:defRPr/>
            </a:pPr>
            <a:r>
              <a:rPr lang="en-US" dirty="0">
                <a:latin typeface="+mj-lt"/>
              </a:rPr>
              <a:t>Fill the bottle completely; do not allow it to overflow, and leave as little air as possible.  Replace and tighten cap securely.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Trebuchet MS" charset="0"/>
              <a:buAutoNum type="arabicPeriod" startAt="6"/>
              <a:defRPr/>
            </a:pPr>
            <a:r>
              <a:rPr lang="en-US" dirty="0">
                <a:latin typeface="+mj-lt"/>
              </a:rPr>
              <a:t> Repeat with remaining two bottles.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Trebuchet MS" charset="0"/>
              <a:buAutoNum type="arabicPeriod" startAt="6"/>
              <a:defRPr/>
            </a:pPr>
            <a:r>
              <a:rPr lang="en-US" dirty="0">
                <a:latin typeface="+mj-lt"/>
              </a:rPr>
              <a:t> If you are not immediately going to drop off your sample, put in refrigerator or cooler. 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Trebuchet MS" charset="0"/>
              <a:buAutoNum type="arabicPeriod" startAt="6"/>
              <a:defRPr/>
            </a:pPr>
            <a:r>
              <a:rPr lang="en-US" dirty="0">
                <a:latin typeface="+mj-lt"/>
              </a:rPr>
              <a:t>Complete the questionnaire and bring it with you to the drop off site!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E92A08C0-0C46-2D40-685D-0F8E3192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905000"/>
            <a:ext cx="6076950" cy="3922713"/>
          </a:xfrm>
          <a:prstGeom prst="rect">
            <a:avLst/>
          </a:prstGeom>
          <a:noFill/>
          <a:ln w="28575">
            <a:solidFill>
              <a:srgbClr val="7178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1">
            <a:extLst>
              <a:ext uri="{FF2B5EF4-FFF2-40B4-BE49-F238E27FC236}">
                <a16:creationId xmlns:a16="http://schemas.microsoft.com/office/drawing/2014/main" id="{1A7C9FB8-D305-4B74-A80C-EAF8D12CF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867400"/>
            <a:ext cx="772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latin typeface="+mn-lt"/>
              </a:rPr>
              <a:t>PLEASE KEEP QUESTIONNAIRE DRY AND SEPARATE FROM BOTTLES.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8C207-4B6A-4E60-A3DE-A3FDE538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 the questionnaire!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Placeholder 1">
            <a:extLst>
              <a:ext uri="{FF2B5EF4-FFF2-40B4-BE49-F238E27FC236}">
                <a16:creationId xmlns:a16="http://schemas.microsoft.com/office/drawing/2014/main" id="{0426E7F5-38A9-4864-B554-4BDEF8699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325" y="1846263"/>
            <a:ext cx="3703638" cy="7366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en-US" altLang="en-US" b="1">
                <a:solidFill>
                  <a:schemeClr val="tx1"/>
                </a:solidFill>
              </a:rPr>
              <a:t>Piping Material*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6C669BA-9D67-8D4E-9F02-E73A7E2AD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325" y="2582863"/>
            <a:ext cx="3703638" cy="3378200"/>
          </a:xfrm>
        </p:spPr>
        <p:txBody>
          <a:bodyPr rtlCol="0">
            <a:normAutofit/>
          </a:bodyPr>
          <a:lstStyle/>
          <a:p>
            <a:pPr marL="10795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chemeClr val="tx1">
                  <a:lumMod val="85000"/>
                </a:schemeClr>
              </a:solidFill>
              <a:latin typeface="Georgia" pitchFamily="18" charset="0"/>
            </a:endParaRPr>
          </a:p>
          <a:p>
            <a:pPr marL="622300" indent="-51435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Georgia" pitchFamily="18" charset="0"/>
              <a:buAutoNum type="arabicPeriod"/>
              <a:defRPr/>
            </a:pPr>
            <a:endParaRPr lang="en-US" altLang="en-US" dirty="0">
              <a:solidFill>
                <a:schemeClr val="tx1">
                  <a:lumMod val="85000"/>
                </a:schemeClr>
              </a:solidFill>
              <a:latin typeface="Georgia" pitchFamily="18" charset="0"/>
            </a:endParaRPr>
          </a:p>
          <a:p>
            <a:pPr marL="622300" indent="-51435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Georgia" pitchFamily="18" charset="0"/>
              <a:buAutoNum type="arabicPeriod"/>
              <a:defRPr/>
            </a:pPr>
            <a:endParaRPr lang="en-US" altLang="en-US" dirty="0">
              <a:solidFill>
                <a:schemeClr val="tx1">
                  <a:lumMod val="85000"/>
                </a:schemeClr>
              </a:solidFill>
              <a:latin typeface="Georgia" pitchFamily="18" charset="0"/>
            </a:endParaRPr>
          </a:p>
          <a:p>
            <a:pPr marL="622300" indent="-51435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Georgia" pitchFamily="18" charset="0"/>
              <a:buAutoNum type="arabicPeriod"/>
              <a:defRPr/>
            </a:pPr>
            <a:endParaRPr lang="en-US" altLang="en-US" dirty="0">
              <a:solidFill>
                <a:schemeClr val="tx1">
                  <a:lumMod val="85000"/>
                </a:schemeClr>
              </a:solidFill>
              <a:latin typeface="Georgia" pitchFamily="18" charset="0"/>
            </a:endParaRPr>
          </a:p>
        </p:txBody>
      </p:sp>
      <p:sp>
        <p:nvSpPr>
          <p:cNvPr id="35843" name="Text Placeholder 2">
            <a:extLst>
              <a:ext uri="{FF2B5EF4-FFF2-40B4-BE49-F238E27FC236}">
                <a16:creationId xmlns:a16="http://schemas.microsoft.com/office/drawing/2014/main" id="{C0CA75D9-CF00-4278-8916-0EAB4F700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57800" y="4271963"/>
            <a:ext cx="3703638" cy="7366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Type of Water System*</a:t>
            </a:r>
          </a:p>
        </p:txBody>
      </p:sp>
      <p:pic>
        <p:nvPicPr>
          <p:cNvPr id="4" name="Picture 3" descr="sanitary well cap.jpg">
            <a:extLst>
              <a:ext uri="{FF2B5EF4-FFF2-40B4-BE49-F238E27FC236}">
                <a16:creationId xmlns:a16="http://schemas.microsoft.com/office/drawing/2014/main" id="{1CE0780B-06FA-49E2-B474-A4DB10B36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962400"/>
            <a:ext cx="1087437" cy="13287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11673AFC-B25B-4514-A456-E7FE857E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54463"/>
            <a:ext cx="1371600" cy="1371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>
            <a:extLst>
              <a:ext uri="{FF2B5EF4-FFF2-40B4-BE49-F238E27FC236}">
                <a16:creationId xmlns:a16="http://schemas.microsoft.com/office/drawing/2014/main" id="{5B2C18C9-509C-4D0A-BBB2-303491DF6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 b="14706"/>
          <a:stretch>
            <a:fillRect/>
          </a:stretch>
        </p:blipFill>
        <p:spPr bwMode="auto">
          <a:xfrm>
            <a:off x="588963" y="1827213"/>
            <a:ext cx="3454400" cy="1981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pringbox.jpg">
            <a:extLst>
              <a:ext uri="{FF2B5EF4-FFF2-40B4-BE49-F238E27FC236}">
                <a16:creationId xmlns:a16="http://schemas.microsoft.com/office/drawing/2014/main" id="{47060981-E63A-4AC4-972E-F4DCC1D0C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52875"/>
            <a:ext cx="1828800" cy="13747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TextBox 11">
            <a:extLst>
              <a:ext uri="{FF2B5EF4-FFF2-40B4-BE49-F238E27FC236}">
                <a16:creationId xmlns:a16="http://schemas.microsoft.com/office/drawing/2014/main" id="{D798F441-8BFB-9740-8DBB-335C63410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5326063"/>
            <a:ext cx="1177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4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 sz="22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+mj-lt"/>
              </a:rPr>
              <a:t>Drilled Well</a:t>
            </a:r>
          </a:p>
        </p:txBody>
      </p:sp>
      <p:sp>
        <p:nvSpPr>
          <p:cNvPr id="18441" name="TextBox 12">
            <a:extLst>
              <a:ext uri="{FF2B5EF4-FFF2-40B4-BE49-F238E27FC236}">
                <a16:creationId xmlns:a16="http://schemas.microsoft.com/office/drawing/2014/main" id="{AF4E4E0A-29A0-1847-AF3C-7A5DDAF76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5303838"/>
            <a:ext cx="1122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4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 sz="22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+mj-lt"/>
              </a:rPr>
              <a:t>Bored Well</a:t>
            </a:r>
          </a:p>
        </p:txBody>
      </p:sp>
      <p:sp>
        <p:nvSpPr>
          <p:cNvPr id="18442" name="TextBox 13">
            <a:extLst>
              <a:ext uri="{FF2B5EF4-FFF2-40B4-BE49-F238E27FC236}">
                <a16:creationId xmlns:a16="http://schemas.microsoft.com/office/drawing/2014/main" id="{FEE1CF61-F51B-B54D-B413-58F21D3BF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5303838"/>
            <a:ext cx="1089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4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 sz="22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+mj-lt"/>
              </a:rPr>
              <a:t>Spring Box</a:t>
            </a:r>
          </a:p>
        </p:txBody>
      </p:sp>
      <p:sp>
        <p:nvSpPr>
          <p:cNvPr id="18443" name="TextBox 14">
            <a:extLst>
              <a:ext uri="{FF2B5EF4-FFF2-40B4-BE49-F238E27FC236}">
                <a16:creationId xmlns:a16="http://schemas.microsoft.com/office/drawing/2014/main" id="{81153E7F-3EE0-AE42-B9BD-9F7FCA2BA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866900"/>
            <a:ext cx="890588" cy="1816100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4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 sz="22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Lead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sz="1600" b="1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Copper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sz="1600" b="1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Brass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sz="1600" b="1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Plastic</a:t>
            </a:r>
          </a:p>
        </p:txBody>
      </p:sp>
      <p:sp>
        <p:nvSpPr>
          <p:cNvPr id="35853" name="Text Placeholder 2">
            <a:extLst>
              <a:ext uri="{FF2B5EF4-FFF2-40B4-BE49-F238E27FC236}">
                <a16:creationId xmlns:a16="http://schemas.microsoft.com/office/drawing/2014/main" id="{46148AB8-0A37-4B29-873C-D6E0E4AC4E85}"/>
              </a:ext>
            </a:extLst>
          </p:cNvPr>
          <p:cNvSpPr txBox="1">
            <a:spLocks/>
          </p:cNvSpPr>
          <p:nvPr/>
        </p:nvSpPr>
        <p:spPr bwMode="auto">
          <a:xfrm>
            <a:off x="523875" y="5865813"/>
            <a:ext cx="83915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7F7F7F"/>
              </a:buClr>
              <a:defRPr/>
            </a:pPr>
            <a:r>
              <a:rPr lang="en-US" altLang="en-US" sz="1400" b="1" dirty="0">
                <a:latin typeface="+mj-lt"/>
              </a:rPr>
              <a:t>*</a:t>
            </a:r>
            <a:r>
              <a:rPr lang="en-US" altLang="en-US" sz="1600" b="1" dirty="0">
                <a:latin typeface="+mj-lt"/>
              </a:rPr>
              <a:t>Answer to the best of your knowledge.  Some well casings are buried and not visible from the surface. More than one type of plumbing materials is common – list all that you can see.</a:t>
            </a:r>
            <a:endParaRPr lang="en-US" altLang="en-US" sz="1400" b="1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96A6BE-1A9C-443F-BB68-ED5765E2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940675" cy="1355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Well and plumbing system questions…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6636503-AEE8-4030-972A-534A918FC7CB}"/>
              </a:ext>
            </a:extLst>
          </p:cNvPr>
          <p:cNvSpPr txBox="1">
            <a:spLocks/>
          </p:cNvSpPr>
          <p:nvPr/>
        </p:nvSpPr>
        <p:spPr>
          <a:xfrm>
            <a:off x="4233863" y="2368550"/>
            <a:ext cx="4132262" cy="7350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Type of PLUMBING MATERIAL(S)*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61590C-E4F3-9E42-8695-ED500C152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/>
          <a:lstStyle/>
          <a:p>
            <a:pPr marL="623887" indent="-51435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Georgia" pitchFamily="18" charset="0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Georgia" pitchFamily="18" charset="0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747" name="Picture 7" descr="\\moo.ag.w2k.vt.edu\dept-bse$\Faculty\Projects\VAHWQP\Photos, Clip Art\IMG_0363.JPG">
            <a:extLst>
              <a:ext uri="{FF2B5EF4-FFF2-40B4-BE49-F238E27FC236}">
                <a16:creationId xmlns:a16="http://schemas.microsoft.com/office/drawing/2014/main" id="{D59B42CF-E8BD-DBA7-7D6E-6C37A737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9750"/>
            <a:ext cx="2400300" cy="1600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49164D-7176-4649-A251-8BA2A48E4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0" y="1600200"/>
            <a:ext cx="5549900" cy="26670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dirty="0"/>
              <a:t>SAMPLE COLLECTION DAY</a:t>
            </a:r>
            <a:br>
              <a:rPr lang="en-US" sz="4000" dirty="0"/>
            </a:br>
            <a:r>
              <a:rPr lang="en-US" sz="4000" dirty="0">
                <a:highlight>
                  <a:srgbClr val="FFFF00"/>
                </a:highlight>
              </a:rPr>
              <a:t>(ADD DATE, LOCATION, TIME HERE)</a:t>
            </a:r>
            <a:br>
              <a:rPr lang="en-US" sz="4000" dirty="0"/>
            </a:br>
            <a:br>
              <a:rPr lang="en-US" sz="4000" dirty="0"/>
            </a:br>
            <a:r>
              <a:rPr lang="en-US" sz="2700" b="1" dirty="0">
                <a:solidFill>
                  <a:srgbClr val="FF0000"/>
                </a:solidFill>
              </a:rPr>
              <a:t>NOTE: SAMPLES WILL ONLY BE COLLECTED ON THIS DAY!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\\moo.ag.w2k.vt.edu\dept-bse$\Faculty\Projects\VAHWQP\Photos, Clip Art\Picture1.png">
            <a:extLst>
              <a:ext uri="{FF2B5EF4-FFF2-40B4-BE49-F238E27FC236}">
                <a16:creationId xmlns:a16="http://schemas.microsoft.com/office/drawing/2014/main" id="{D4A0D227-1237-427D-034E-2DA4DE829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"/>
            <a:ext cx="2413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1" descr="vhwqp.v3.jpg">
            <a:extLst>
              <a:ext uri="{FF2B5EF4-FFF2-40B4-BE49-F238E27FC236}">
                <a16:creationId xmlns:a16="http://schemas.microsoft.com/office/drawing/2014/main" id="{80D87127-0784-790F-2B6A-0B7BF71A7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9"/>
          <a:stretch>
            <a:fillRect/>
          </a:stretch>
        </p:blipFill>
        <p:spPr bwMode="auto">
          <a:xfrm>
            <a:off x="3203575" y="3041650"/>
            <a:ext cx="23764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2">
            <a:extLst>
              <a:ext uri="{FF2B5EF4-FFF2-40B4-BE49-F238E27FC236}">
                <a16:creationId xmlns:a16="http://schemas.microsoft.com/office/drawing/2014/main" id="{A3D7C63F-B71A-8DFA-7916-52DAC008E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25606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Questions?</a:t>
            </a:r>
          </a:p>
          <a:p>
            <a:pPr algn="ctr" eaLnBrk="1" hangingPunct="1"/>
            <a:r>
              <a:rPr lang="en-US" altLang="en-US" sz="2400" b="1"/>
              <a:t>Erin Ling</a:t>
            </a:r>
          </a:p>
          <a:p>
            <a:pPr algn="ctr" eaLnBrk="1" hangingPunct="1"/>
            <a:r>
              <a:rPr lang="en-US" altLang="en-US" sz="2400" b="1"/>
              <a:t>State Coordinator</a:t>
            </a:r>
          </a:p>
          <a:p>
            <a:pPr algn="ctr" eaLnBrk="1" hangingPunct="1"/>
            <a:r>
              <a:rPr lang="en-US" altLang="en-US" sz="2400" b="1"/>
              <a:t>wellwater@vt.edu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6D97B4-5BE3-4A44-90C1-22B8724E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4724400"/>
            <a:ext cx="3508375" cy="14509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more information about private water supplies and the program, please visit: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www.wellwater.bse.vt.edu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774" name="Picture 8" descr="Indicia and VCE Identity">
            <a:extLst>
              <a:ext uri="{FF2B5EF4-FFF2-40B4-BE49-F238E27FC236}">
                <a16:creationId xmlns:a16="http://schemas.microsoft.com/office/drawing/2014/main" id="{885D63C1-45F9-F8D5-723E-03F789B67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239713"/>
            <a:ext cx="22860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kidwith water.png">
            <a:extLst>
              <a:ext uri="{FF2B5EF4-FFF2-40B4-BE49-F238E27FC236}">
                <a16:creationId xmlns:a16="http://schemas.microsoft.com/office/drawing/2014/main" id="{5D3C3DC0-A4FD-682C-1FE4-B5F7F4DE6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29972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>
            <a:extLst>
              <a:ext uri="{FF2B5EF4-FFF2-40B4-BE49-F238E27FC236}">
                <a16:creationId xmlns:a16="http://schemas.microsoft.com/office/drawing/2014/main" id="{0FBA267D-D3F5-990B-2000-3960EB6C6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553200"/>
            <a:ext cx="2743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>
                <a:latin typeface="Arial" panose="020B0604020202020204" pitchFamily="34" charset="0"/>
                <a:ea typeface="MS PGothic" panose="020B0600070205080204" pitchFamily="34" charset="-128"/>
              </a:rPr>
              <a:t>Source: Penn State University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019A55-E34B-48C9-9231-1DC32A19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3400"/>
            <a:ext cx="5105400" cy="14509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participating! 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have taken an important step towards understanding your water quality!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926C8A-93F5-9F49-8C2A-54EABAC8CBE9}"/>
              </a:ext>
            </a:extLst>
          </p:cNvPr>
          <p:cNvSpPr/>
          <p:nvPr/>
        </p:nvSpPr>
        <p:spPr>
          <a:xfrm>
            <a:off x="7467600" y="2743200"/>
            <a:ext cx="762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3077" name="Title 9">
            <a:extLst>
              <a:ext uri="{FF2B5EF4-FFF2-40B4-BE49-F238E27FC236}">
                <a16:creationId xmlns:a16="http://schemas.microsoft.com/office/drawing/2014/main" id="{98400ED7-B483-4D43-9815-7CEC8250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What is the VAHWQP?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DB7980-9102-4B59-AA80-20F8B1DF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2545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Established in 1989</a:t>
            </a:r>
          </a:p>
          <a:p>
            <a:pPr marL="42545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County-based Drinking Water Clinics</a:t>
            </a:r>
          </a:p>
          <a:p>
            <a:pPr marL="746125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Coordinated with trained local extension educators or volunteers</a:t>
            </a:r>
          </a:p>
          <a:p>
            <a:pPr marL="746125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Kickoff Meeting – distribute sample kits</a:t>
            </a:r>
          </a:p>
          <a:p>
            <a:pPr marL="746125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Homeowners collect sample; samples analyzed at VT BSE lab for 14 parameters</a:t>
            </a:r>
          </a:p>
          <a:p>
            <a:pPr marL="746125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Interpretation Meeting: test results, interpretation and basic information about maintenance and addressing problems</a:t>
            </a:r>
          </a:p>
          <a:p>
            <a:pPr marL="746125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44,000 wells and springs analyzed across ALL Virginia counties</a:t>
            </a:r>
          </a:p>
          <a:p>
            <a:pPr marL="91440" indent="-91440" eaLnBrk="1" fontAlgn="auto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17" name="Slide Number Placeholder 6">
            <a:extLst>
              <a:ext uri="{FF2B5EF4-FFF2-40B4-BE49-F238E27FC236}">
                <a16:creationId xmlns:a16="http://schemas.microsoft.com/office/drawing/2014/main" id="{49F41DD0-2C3B-950B-2506-741297ED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9AAF2D03-7191-EA41-90AD-359D90481269}" type="slidenum">
              <a:rPr lang="en-US" altLang="en-US" sz="1200">
                <a:ea typeface="MS PGothic" panose="020B0600070205080204" pitchFamily="34" charset="-128"/>
              </a:rPr>
              <a:pPr>
                <a:lnSpc>
                  <a:spcPct val="80000"/>
                </a:lnSpc>
              </a:pPr>
              <a:t>3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pic>
        <p:nvPicPr>
          <p:cNvPr id="13318" name="Content Placeholder 4" descr="vhwqp.v3.jpg">
            <a:extLst>
              <a:ext uri="{FF2B5EF4-FFF2-40B4-BE49-F238E27FC236}">
                <a16:creationId xmlns:a16="http://schemas.microsoft.com/office/drawing/2014/main" id="{E57CA35F-7043-C2C2-242A-5E54B5A9C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1613"/>
            <a:ext cx="2463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IMG_0150.jpg">
            <a:extLst>
              <a:ext uri="{FF2B5EF4-FFF2-40B4-BE49-F238E27FC236}">
                <a16:creationId xmlns:a16="http://schemas.microsoft.com/office/drawing/2014/main" id="{CF39652A-D6C3-5B63-AC83-C57C28ACB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80000"/>
            <a:ext cx="2005013" cy="1579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10" descr="IMG_1039.JPG">
            <a:extLst>
              <a:ext uri="{FF2B5EF4-FFF2-40B4-BE49-F238E27FC236}">
                <a16:creationId xmlns:a16="http://schemas.microsoft.com/office/drawing/2014/main" id="{DF0E00ED-FD2A-7C82-619C-CDEDE6F76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5080000"/>
            <a:ext cx="1931988" cy="1579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7710C6-EA00-65E1-A3FA-BA2A516AF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295400"/>
            <a:ext cx="47910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ADABE849-A347-3CEB-9DAE-B8D6B3190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832350" y="6296025"/>
            <a:ext cx="2728913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2A4B68A-9633-9E4A-9F4D-E7C3C3E9C628}" type="slidenum"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4</a:t>
            </a:fld>
            <a:endParaRPr lang="en-US" altLang="en-US" sz="1400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9701" name="TextBox 3">
            <a:extLst>
              <a:ext uri="{FF2B5EF4-FFF2-40B4-BE49-F238E27FC236}">
                <a16:creationId xmlns:a16="http://schemas.microsoft.com/office/drawing/2014/main" id="{462C974C-6315-384C-9C33-7936FB94F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4775"/>
            <a:ext cx="776763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Photo credits: Penn State Univ., http://www.banthebagspdx.com/?p=283, USGS; http://www.clker.com/clipart-puzzle-pieces-2.html;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http://levahnbros.wordpress.com/2009/12/01/copper-pipe-leak/; 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http://www.pubs.ext.vt.edu/442/442-670/442-670.html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B53D03-2DA9-84AF-B690-FA8B60284463}"/>
              </a:ext>
            </a:extLst>
          </p:cNvPr>
          <p:cNvGrpSpPr>
            <a:grpSpLocks/>
          </p:cNvGrpSpPr>
          <p:nvPr/>
        </p:nvGrpSpPr>
        <p:grpSpPr bwMode="auto">
          <a:xfrm>
            <a:off x="5248275" y="4114800"/>
            <a:ext cx="3514725" cy="1944688"/>
            <a:chOff x="5257800" y="4114800"/>
            <a:chExt cx="3633755" cy="1944414"/>
          </a:xfrm>
        </p:grpSpPr>
        <p:pic>
          <p:nvPicPr>
            <p:cNvPr id="24583" name="Picture 17">
              <a:extLst>
                <a:ext uri="{FF2B5EF4-FFF2-40B4-BE49-F238E27FC236}">
                  <a16:creationId xmlns:a16="http://schemas.microsoft.com/office/drawing/2014/main" id="{D03F5262-0E6A-2647-960B-404E91136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1211" y="4724314"/>
              <a:ext cx="1066821" cy="79840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5381" name="Picture 1">
              <a:extLst>
                <a:ext uri="{FF2B5EF4-FFF2-40B4-BE49-F238E27FC236}">
                  <a16:creationId xmlns:a16="http://schemas.microsoft.com/office/drawing/2014/main" id="{DB6152CA-87F2-5CA6-0DE2-A7DCA06B3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114800"/>
              <a:ext cx="768111" cy="798400"/>
            </a:xfrm>
            <a:prstGeom prst="rect">
              <a:avLst/>
            </a:prstGeom>
            <a:noFill/>
            <a:ln w="38100">
              <a:solidFill>
                <a:srgbClr val="A0A5B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82" name="Picture 3">
              <a:extLst>
                <a:ext uri="{FF2B5EF4-FFF2-40B4-BE49-F238E27FC236}">
                  <a16:creationId xmlns:a16="http://schemas.microsoft.com/office/drawing/2014/main" id="{5382E281-9524-DF9A-0B9B-E8768DD89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5410017"/>
              <a:ext cx="773035" cy="649197"/>
            </a:xfrm>
            <a:prstGeom prst="rect">
              <a:avLst/>
            </a:prstGeom>
            <a:noFill/>
            <a:ln w="38100">
              <a:solidFill>
                <a:srgbClr val="A0A5B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5" name="TextBox 5">
              <a:extLst>
                <a:ext uri="{FF2B5EF4-FFF2-40B4-BE49-F238E27FC236}">
                  <a16:creationId xmlns:a16="http://schemas.microsoft.com/office/drawing/2014/main" id="{96BB4058-FE5D-5A4A-8853-E30F920FB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3259" y="4724314"/>
              <a:ext cx="2048296" cy="70792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Local land uses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Surface activities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3E921A-1E9E-B8CE-C1E4-00BDCA25FD74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1676400"/>
            <a:ext cx="3598862" cy="1219200"/>
            <a:chOff x="152400" y="1676400"/>
            <a:chExt cx="3720914" cy="1219200"/>
          </a:xfrm>
        </p:grpSpPr>
        <p:pic>
          <p:nvPicPr>
            <p:cNvPr id="24580" name="Picture 7" descr="VR-46I">
              <a:extLst>
                <a:ext uri="{FF2B5EF4-FFF2-40B4-BE49-F238E27FC236}">
                  <a16:creationId xmlns:a16="http://schemas.microsoft.com/office/drawing/2014/main" id="{D90ABF7C-E100-7240-A59D-F4010F021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74529" y="1676400"/>
              <a:ext cx="863344" cy="121920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5378" name="Picture 2" descr="cp_sand">
              <a:extLst>
                <a:ext uri="{FF2B5EF4-FFF2-40B4-BE49-F238E27FC236}">
                  <a16:creationId xmlns:a16="http://schemas.microsoft.com/office/drawing/2014/main" id="{5E571100-FBDC-E567-42CD-6799FFF3A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831" y="1676400"/>
              <a:ext cx="789483" cy="1219200"/>
            </a:xfrm>
            <a:prstGeom prst="rect">
              <a:avLst/>
            </a:prstGeom>
            <a:noFill/>
            <a:ln w="38100">
              <a:solidFill>
                <a:srgbClr val="9987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6" name="TextBox 3">
              <a:extLst>
                <a:ext uri="{FF2B5EF4-FFF2-40B4-BE49-F238E27FC236}">
                  <a16:creationId xmlns:a16="http://schemas.microsoft.com/office/drawing/2014/main" id="{879C5966-8C91-1247-B541-763EC54D5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133600"/>
              <a:ext cx="1723405" cy="4000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Hydrogeology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EA01F71-80CD-7D51-CCE0-12DE871AB75C}"/>
              </a:ext>
            </a:extLst>
          </p:cNvPr>
          <p:cNvGrpSpPr>
            <a:grpSpLocks/>
          </p:cNvGrpSpPr>
          <p:nvPr/>
        </p:nvGrpSpPr>
        <p:grpSpPr bwMode="auto">
          <a:xfrm>
            <a:off x="4799013" y="1752600"/>
            <a:ext cx="4116387" cy="1066800"/>
            <a:chOff x="4800599" y="1752600"/>
            <a:chExt cx="4256371" cy="1066800"/>
          </a:xfrm>
        </p:grpSpPr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D3177A0E-BAFC-3846-8266-E05BCA1FAB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 t="-520" b="-1331"/>
            <a:stretch>
              <a:fillRect/>
            </a:stretch>
          </p:blipFill>
          <p:spPr bwMode="auto">
            <a:xfrm>
              <a:off x="5709982" y="1752600"/>
              <a:ext cx="1109644" cy="1066800"/>
            </a:xfrm>
            <a:prstGeom prst="rect">
              <a:avLst/>
            </a:prstGeom>
            <a:noFill/>
            <a:ln w="38100">
              <a:solidFill>
                <a:srgbClr val="44942A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5" name="Picture 1">
              <a:extLst>
                <a:ext uri="{FF2B5EF4-FFF2-40B4-BE49-F238E27FC236}">
                  <a16:creationId xmlns:a16="http://schemas.microsoft.com/office/drawing/2014/main" id="{C2C6FFEF-532D-19DD-8101-1332AA956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599" y="1752600"/>
              <a:ext cx="921070" cy="1066800"/>
            </a:xfrm>
            <a:prstGeom prst="rect">
              <a:avLst/>
            </a:prstGeom>
            <a:noFill/>
            <a:ln w="38100">
              <a:solidFill>
                <a:srgbClr val="44942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5B848654-DEC6-BF4B-95F4-0F089220F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058" y="1752600"/>
              <a:ext cx="2156912" cy="1016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Well location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Well construction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Well maintenance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4A5EEE-DB8F-B219-E2D3-0F677ABE3CD5}"/>
              </a:ext>
            </a:extLst>
          </p:cNvPr>
          <p:cNvGrpSpPr>
            <a:grpSpLocks/>
          </p:cNvGrpSpPr>
          <p:nvPr/>
        </p:nvGrpSpPr>
        <p:grpSpPr bwMode="auto">
          <a:xfrm>
            <a:off x="0" y="4552950"/>
            <a:ext cx="3979863" cy="1466850"/>
            <a:chOff x="0" y="4552910"/>
            <a:chExt cx="4114800" cy="1466890"/>
          </a:xfrm>
        </p:grpSpPr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10A1AA5C-7E97-4C4C-9C36-3C3F4E5CF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724365"/>
              <a:ext cx="2084482" cy="708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Water Treatment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and Plumbing </a:t>
              </a:r>
            </a:p>
          </p:txBody>
        </p:sp>
        <p:pic>
          <p:nvPicPr>
            <p:cNvPr id="8" name="Picture 7" descr="Screen Shot 2013-09-22 at 10.24.20 PM.png">
              <a:extLst>
                <a:ext uri="{FF2B5EF4-FFF2-40B4-BE49-F238E27FC236}">
                  <a16:creationId xmlns:a16="http://schemas.microsoft.com/office/drawing/2014/main" id="{1C7059EC-EE3D-9B4C-88A1-C5B3A2A2B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/>
            <a:stretch/>
          </p:blipFill>
          <p:spPr>
            <a:xfrm>
              <a:off x="3276083" y="4552910"/>
              <a:ext cx="838717" cy="1466890"/>
            </a:xfrm>
            <a:prstGeom prst="rect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15373" name="Picture 8">
              <a:extLst>
                <a:ext uri="{FF2B5EF4-FFF2-40B4-BE49-F238E27FC236}">
                  <a16:creationId xmlns:a16="http://schemas.microsoft.com/office/drawing/2014/main" id="{8B3935C6-C5ED-DB4F-038D-F640F76C7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287" y="4981547"/>
              <a:ext cx="1168623" cy="657243"/>
            </a:xfrm>
            <a:prstGeom prst="rect">
              <a:avLst/>
            </a:prstGeom>
            <a:noFill/>
            <a:ln w="38100">
              <a:solidFill>
                <a:srgbClr val="7148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69" name="Picture 6">
            <a:extLst>
              <a:ext uri="{FF2B5EF4-FFF2-40B4-BE49-F238E27FC236}">
                <a16:creationId xmlns:a16="http://schemas.microsoft.com/office/drawing/2014/main" id="{794B8238-05AE-AB83-7C0D-A55D58B04D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971800"/>
            <a:ext cx="1179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0885E09-A9EA-4F2C-8661-70EC478C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488950"/>
            <a:ext cx="8534400" cy="665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may affect my water quality?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C:\Users\ejames\AppData\Local\Microsoft\Windows\Temporary Internet Files\Content.IE5\R2TS6AQ1\laboratory-13791456161Q4[1].jpg">
            <a:extLst>
              <a:ext uri="{FF2B5EF4-FFF2-40B4-BE49-F238E27FC236}">
                <a16:creationId xmlns:a16="http://schemas.microsoft.com/office/drawing/2014/main" id="{66E5155A-4F8F-13EE-CC35-46930B9AC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2763838" cy="1828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37C488-81F1-4580-801F-21AE47B8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the analysis include?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85B42-8A0F-4F1A-AB37-ECD2933DB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1905000"/>
            <a:ext cx="7543800" cy="4022725"/>
          </a:xfrm>
        </p:spPr>
        <p:txBody>
          <a:bodyPr rtlCol="0">
            <a:normAutofit fontScale="92500" lnSpcReduction="20000"/>
          </a:bodyPr>
          <a:lstStyle/>
          <a:p>
            <a:pPr marL="91440" indent="-9144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Bacteria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Total Coliform bacteria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E. Coli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bacteria</a:t>
            </a:r>
          </a:p>
          <a:p>
            <a:pPr marL="91440" indent="-9144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Chemicals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Nitrate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Copper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Iron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Manganese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Sulfate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Sodium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Fluoride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Lead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Arsenic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Total dissolved solids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Hardness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4" descr="vhwqp.v3.jpg">
            <a:hlinkClick r:id="rId3"/>
            <a:extLst>
              <a:ext uri="{FF2B5EF4-FFF2-40B4-BE49-F238E27FC236}">
                <a16:creationId xmlns:a16="http://schemas.microsoft.com/office/drawing/2014/main" id="{59039567-FDFC-3BF9-1923-7576005626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514600"/>
            <a:ext cx="4370388" cy="20986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2820160-7043-4348-A50F-A121A1978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collection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>
            <a:extLst>
              <a:ext uri="{FF2B5EF4-FFF2-40B4-BE49-F238E27FC236}">
                <a16:creationId xmlns:a16="http://schemas.microsoft.com/office/drawing/2014/main" id="{55BD7ECD-187C-4C64-9053-EE71DDB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7467600" cy="57150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Metals like copper and lead are not usually found in groundwater, but may be leached from pipes and other plumbing into your water.  </a:t>
            </a:r>
          </a:p>
          <a:p>
            <a:pPr marL="91440" indent="-91440" eaLnBrk="1" fontAlgn="auto" hangingPunct="1"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If these metals are in your plumbing, water sitting in pipes at least 6 hours will usually have the highest levels. </a:t>
            </a:r>
          </a:p>
          <a:p>
            <a:pPr marL="91440" indent="-91440" eaLnBrk="1" fontAlgn="auto" hangingPunct="1"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sample bottle labeled FIRST (X on top) needs to be collected first thing in the morning, before any water has been used in the home.</a:t>
            </a:r>
          </a:p>
          <a:p>
            <a:pPr marL="91440" indent="-91440" eaLnBrk="1" fontAlgn="auto" hangingPunct="1"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Important!</a:t>
            </a:r>
          </a:p>
          <a:p>
            <a:pPr marL="384048" lvl="1" indent="-182880" eaLnBrk="1" fontAlgn="auto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 not use any water in the home after 10 pm or for 6 hours before you collect (if possible).  Especially do not use water from the faucet where you plan to collect your samples (e.g., kitchen tap).</a:t>
            </a:r>
          </a:p>
          <a:p>
            <a:pPr marL="384048" lvl="1" indent="-182880" eaLnBrk="1" fontAlgn="auto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 the bottle labeled 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S Mincho" panose="02020609040205080304" pitchFamily="49" charset="-128"/>
              </a:rPr>
              <a:t>“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FIRST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S Mincho" panose="02020609040205080304" pitchFamily="49" charset="-128"/>
              </a:rPr>
              <a:t>”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with an 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S Mincho" panose="02020609040205080304" pitchFamily="49" charset="-128"/>
              </a:rPr>
              <a:t>“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S Mincho" panose="02020609040205080304" pitchFamily="49" charset="-128"/>
              </a:rPr>
              <a:t>X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S Mincho" panose="02020609040205080304" pitchFamily="49" charset="-128"/>
              </a:rPr>
              <a:t>”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on the top FIRST, before running any water! </a:t>
            </a:r>
          </a:p>
          <a:p>
            <a:pPr marL="91440" indent="-91440" eaLnBrk="1" fontAlgn="auto" hangingPunct="1"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91440" indent="-91440" eaLnBrk="1" fontAlgn="auto" hangingPunct="1"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0483" name="Picture 4" descr="C:\Users\ejames\Downloads\IMG_0932.JPG">
            <a:extLst>
              <a:ext uri="{FF2B5EF4-FFF2-40B4-BE49-F238E27FC236}">
                <a16:creationId xmlns:a16="http://schemas.microsoft.com/office/drawing/2014/main" id="{1164FAFE-50D6-597F-916A-7213080C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44600" cy="933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558650-F895-40B1-BD5B-70716F8A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draw vs. Flush samples…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2DA32F-AE70-476D-99D3-1D0A85C7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319088"/>
            <a:ext cx="7543800" cy="1450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Water sample collection</a:t>
            </a:r>
          </a:p>
        </p:txBody>
      </p:sp>
      <p:pic>
        <p:nvPicPr>
          <p:cNvPr id="8" name="Content Placeholder 7" descr="IMG_0025.jpg">
            <a:extLst>
              <a:ext uri="{FF2B5EF4-FFF2-40B4-BE49-F238E27FC236}">
                <a16:creationId xmlns:a16="http://schemas.microsoft.com/office/drawing/2014/main" id="{2910F891-447B-D245-8BE6-26E5A6B423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553325" y="3294063"/>
            <a:ext cx="1247775" cy="1500187"/>
          </a:xfr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1D90E-F75E-4328-83E5-BA3AC82AE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500" y="1905000"/>
            <a:ext cx="6642100" cy="4343400"/>
          </a:xfrm>
        </p:spPr>
        <p:txBody>
          <a:bodyPr rtlCol="0">
            <a:normAutofit fontScale="70000" lnSpcReduction="20000"/>
          </a:bodyPr>
          <a:lstStyle/>
          <a:p>
            <a:pPr marL="91440" indent="-914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Sample envelope contains: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4 bottles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Questionnaire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Sampling Instructions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91440" indent="-914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Tips: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 not use water after 10 pm the night before!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Choose a kitchen or bathroom faucet.  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If you drink the water, collect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there.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Make sure sink is clean and dishes are removed.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 not remove bottle cap until you are ready to collect each sample.  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 not touch inside of sample bottle or cap.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 FIRST (X on top) bottle first!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ü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Then wash hands before collecting other samples.  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91440" indent="-91440" eaLnBrk="1" fontAlgn="auto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Picture 2" descr="C:\Documents and Settings\ejames.HOKIES\Local Settings\Temporary Internet Files\Content.IE5\WHUNOBY7\MPj04244320000[1].jpg">
            <a:extLst>
              <a:ext uri="{FF2B5EF4-FFF2-40B4-BE49-F238E27FC236}">
                <a16:creationId xmlns:a16="http://schemas.microsoft.com/office/drawing/2014/main" id="{3C911B6D-3BF7-D047-9488-2431BE9BA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5713" y="1520825"/>
            <a:ext cx="1143000" cy="15033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IMG_0034.jpg">
            <a:extLst>
              <a:ext uri="{FF2B5EF4-FFF2-40B4-BE49-F238E27FC236}">
                <a16:creationId xmlns:a16="http://schemas.microsoft.com/office/drawing/2014/main" id="{53EA6EEE-6FB4-494C-A2D6-93330A569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419225" cy="10652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0027.jpg">
            <a:extLst>
              <a:ext uri="{FF2B5EF4-FFF2-40B4-BE49-F238E27FC236}">
                <a16:creationId xmlns:a16="http://schemas.microsoft.com/office/drawing/2014/main" id="{8495A33F-454D-415B-B5D7-A6610A49E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1752600" cy="14509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G_0029.jpg">
            <a:extLst>
              <a:ext uri="{FF2B5EF4-FFF2-40B4-BE49-F238E27FC236}">
                <a16:creationId xmlns:a16="http://schemas.microsoft.com/office/drawing/2014/main" id="{29EB7516-7D73-42C6-BB27-BB37E89B5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93888"/>
            <a:ext cx="1752600" cy="14795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Box 9">
            <a:extLst>
              <a:ext uri="{FF2B5EF4-FFF2-40B4-BE49-F238E27FC236}">
                <a16:creationId xmlns:a16="http://schemas.microsoft.com/office/drawing/2014/main" id="{8F47EC6C-0A09-6A47-8662-7329CC4E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63938"/>
            <a:ext cx="8382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Trebuchet MS" charset="0"/>
              <a:buAutoNum type="arabicPeriod"/>
              <a:defRPr/>
            </a:pPr>
            <a:r>
              <a:rPr lang="en-US" dirty="0">
                <a:latin typeface="+mj-lt"/>
              </a:rPr>
              <a:t>Read sample instructions </a:t>
            </a:r>
            <a:r>
              <a:rPr lang="en-US" u="sng" dirty="0">
                <a:latin typeface="+mj-lt"/>
              </a:rPr>
              <a:t>completely</a:t>
            </a:r>
            <a:r>
              <a:rPr lang="en-US" dirty="0">
                <a:latin typeface="+mj-lt"/>
              </a:rPr>
              <a:t> before collecting samples.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Trebuchet MS" charset="0"/>
              <a:buAutoNum type="arabicPeriod"/>
              <a:defRPr/>
            </a:pPr>
            <a:r>
              <a:rPr lang="en-US" dirty="0">
                <a:latin typeface="+mj-lt"/>
              </a:rPr>
              <a:t>Do not run any water in the home after 10 pm the night before collecting samples. 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Trebuchet MS" charset="0"/>
              <a:buAutoNum type="arabicPeriod"/>
              <a:defRPr/>
            </a:pPr>
            <a:r>
              <a:rPr lang="en-US" dirty="0">
                <a:latin typeface="+mj-lt"/>
              </a:rPr>
              <a:t>Before ANY water has been used in the home, collect a sample in the bottle labeled FIRST (X on top) by turning the water on fully as you would to fill a glass.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Trebuchet MS" charset="0"/>
              <a:buAutoNum type="arabicPeriod"/>
              <a:defRPr/>
            </a:pPr>
            <a:r>
              <a:rPr lang="en-US" dirty="0">
                <a:latin typeface="+mj-lt"/>
              </a:rPr>
              <a:t>After collecting FIRST sample and replacing cap securely, wash hands thoroughly to avoid contaminating the sterile bacteria bottle.  Dry hands.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Trebuchet MS" charset="0"/>
              <a:buAutoNum type="arabicPeriod"/>
              <a:defRPr/>
            </a:pPr>
            <a:r>
              <a:rPr lang="en-US" dirty="0">
                <a:latin typeface="+mj-lt"/>
              </a:rPr>
              <a:t>Allow water to run for at least 1 minute to flush out pipes.</a:t>
            </a:r>
          </a:p>
        </p:txBody>
      </p:sp>
      <p:pic>
        <p:nvPicPr>
          <p:cNvPr id="16" name="Picture 15" descr="IMG_0020.jpg">
            <a:extLst>
              <a:ext uri="{FF2B5EF4-FFF2-40B4-BE49-F238E27FC236}">
                <a16:creationId xmlns:a16="http://schemas.microsoft.com/office/drawing/2014/main" id="{4D4FD22A-F329-4CCB-9C3C-E838CF303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905000"/>
            <a:ext cx="1833563" cy="14509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7943679-C0B8-479E-8D8D-F212F6EB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Sampling instructions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6160</TotalTime>
  <Words>838</Words>
  <Application>Microsoft Macintosh PowerPoint</Application>
  <PresentationFormat>On-screen Show (4:3)</PresentationFormat>
  <Paragraphs>114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Georgia</vt:lpstr>
      <vt:lpstr>Trebuchet MS</vt:lpstr>
      <vt:lpstr>Wingdings</vt:lpstr>
      <vt:lpstr>Retrospect</vt:lpstr>
      <vt:lpstr> Drinking Water Clinic Kickoff Information </vt:lpstr>
      <vt:lpstr>Thank you for participating!    You have taken an important step towards understanding your water quality!</vt:lpstr>
      <vt:lpstr>What is the VAHWQP?</vt:lpstr>
      <vt:lpstr>What may affect my water quality?</vt:lpstr>
      <vt:lpstr>What does the analysis include?</vt:lpstr>
      <vt:lpstr>Sample collection video</vt:lpstr>
      <vt:lpstr>First draw vs. Flush samples…</vt:lpstr>
      <vt:lpstr>Water sample collection</vt:lpstr>
      <vt:lpstr>Sampling instructions</vt:lpstr>
      <vt:lpstr>Sampling instructions (cont’d)</vt:lpstr>
      <vt:lpstr>Complete the questionnaire!</vt:lpstr>
      <vt:lpstr>Well and plumbing system questions…</vt:lpstr>
      <vt:lpstr>SAMPLE COLLECTION DAY (ADD DATE, LOCATION, TIME HERE)  NOTE: SAMPLES WILL ONLY BE COLLECTED ON THIS DAY!</vt:lpstr>
      <vt:lpstr>For more information about private water supplies and the program, please visit: www.wellwater.bse.vt.edu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Ross</dc:creator>
  <cp:lastModifiedBy>Ling, Erin</cp:lastModifiedBy>
  <cp:revision>292</cp:revision>
  <dcterms:created xsi:type="dcterms:W3CDTF">2007-09-13T17:31:06Z</dcterms:created>
  <dcterms:modified xsi:type="dcterms:W3CDTF">2024-01-26T10:56:00Z</dcterms:modified>
</cp:coreProperties>
</file>